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1" r:id="rId4"/>
    <p:sldId id="256" r:id="rId5"/>
    <p:sldId id="262" r:id="rId6"/>
    <p:sldId id="263" r:id="rId7"/>
  </p:sldIdLst>
  <p:sldSz cx="10837863" cy="7272338"/>
  <p:notesSz cx="6797675" cy="9926638"/>
  <p:defaultTextStyle>
    <a:defPPr>
      <a:defRPr lang="es-ES_tradnl"/>
    </a:defPPr>
    <a:lvl1pPr marL="0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2739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5477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8226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0964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3703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56442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99190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1929" algn="l" defTabSz="108547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>
        <p:scale>
          <a:sx n="100" d="100"/>
          <a:sy n="100" d="100"/>
        </p:scale>
        <p:origin x="-276" y="-354"/>
      </p:cViewPr>
      <p:guideLst>
        <p:guide orient="horz" pos="2290"/>
        <p:guide pos="3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0546597-E976-4996-A6E3-04EA47F4AB1F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9598E222-FE7F-4FE5-9D77-269E1035101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4938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6B9F407A-9ADB-4EEB-9515-7EAE1DE56961}" type="datetimeFigureOut">
              <a:rPr lang="es-ES" smtClean="0"/>
              <a:pPr/>
              <a:t>11/12/2015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25475" y="744538"/>
            <a:ext cx="5546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4E1A3193-06DF-42B6-B79C-36F625A253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79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542739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085477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628226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2170964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713703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3256442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799190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4341929" algn="l" defTabSz="10854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730754-7AF9-4BC8-B716-D0AB8A527713}" type="slidenum">
              <a:rPr lang="es-ES_tradnl" altLang="es-ES" smtClean="0"/>
              <a:pPr eaLnBrk="1" hangingPunct="1"/>
              <a:t>1</a:t>
            </a:fld>
            <a:endParaRPr lang="es-ES_tradnl" alt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25475" y="744538"/>
            <a:ext cx="55467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A3193-06DF-42B6-B79C-36F625A253E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40" y="646432"/>
            <a:ext cx="9212184" cy="452501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85" y="5252247"/>
            <a:ext cx="7586504" cy="1292860"/>
          </a:xfrm>
        </p:spPr>
        <p:txBody>
          <a:bodyPr>
            <a:normAutofit/>
          </a:bodyPr>
          <a:lstStyle>
            <a:lvl1pPr marL="0" indent="0" algn="ctr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4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6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7454" y="291247"/>
            <a:ext cx="2438519" cy="620505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901" y="291247"/>
            <a:ext cx="7134927" cy="620505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12" y="1454473"/>
            <a:ext cx="9212184" cy="2656424"/>
          </a:xfrm>
        </p:spPr>
        <p:txBody>
          <a:bodyPr anchor="b"/>
          <a:lstStyle>
            <a:lvl1pPr algn="ctr" defTabSz="1085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112" y="4314593"/>
            <a:ext cx="9212184" cy="1200270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2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54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282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1709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713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256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37991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3419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5328632" y="4161405"/>
            <a:ext cx="100473" cy="89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5716" y="4161405"/>
            <a:ext cx="100473" cy="89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92685" y="4161405"/>
            <a:ext cx="100473" cy="89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9246" y="1696886"/>
            <a:ext cx="4786723" cy="4799409"/>
          </a:xfrm>
        </p:spPr>
        <p:txBody>
          <a:bodyPr/>
          <a:lstStyle>
            <a:lvl1pPr>
              <a:defRPr sz="3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3529" y="1696880"/>
            <a:ext cx="4790338" cy="479974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02" y="1696885"/>
            <a:ext cx="4788607" cy="646431"/>
          </a:xfrm>
        </p:spPr>
        <p:txBody>
          <a:bodyPr anchor="b">
            <a:noAutofit/>
          </a:bodyPr>
          <a:lstStyle>
            <a:lvl1pPr marL="0" indent="0" algn="ctr">
              <a:buNone/>
              <a:defRPr sz="3100" b="0"/>
            </a:lvl1pPr>
            <a:lvl2pPr marL="542739" indent="0">
              <a:buNone/>
              <a:defRPr sz="2100" b="1"/>
            </a:lvl2pPr>
            <a:lvl3pPr marL="1085477" indent="0">
              <a:buNone/>
              <a:defRPr sz="2100" b="1"/>
            </a:lvl3pPr>
            <a:lvl4pPr marL="1628226" indent="0">
              <a:buNone/>
              <a:defRPr sz="2100" b="1"/>
            </a:lvl4pPr>
            <a:lvl5pPr marL="2170964" indent="0">
              <a:buNone/>
              <a:defRPr sz="2100" b="1"/>
            </a:lvl5pPr>
            <a:lvl6pPr marL="2713703" indent="0">
              <a:buNone/>
              <a:defRPr sz="2100" b="1"/>
            </a:lvl6pPr>
            <a:lvl7pPr marL="3256442" indent="0">
              <a:buNone/>
              <a:defRPr sz="2100" b="1"/>
            </a:lvl7pPr>
            <a:lvl8pPr marL="3799190" indent="0">
              <a:buNone/>
              <a:defRPr sz="2100" b="1"/>
            </a:lvl8pPr>
            <a:lvl9pPr marL="4341929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9257" y="1696885"/>
            <a:ext cx="4790493" cy="646431"/>
          </a:xfrm>
        </p:spPr>
        <p:txBody>
          <a:bodyPr anchor="b">
            <a:noAutofit/>
          </a:bodyPr>
          <a:lstStyle>
            <a:lvl1pPr marL="0" indent="0" algn="ctr">
              <a:buNone/>
              <a:defRPr sz="3100" b="0"/>
            </a:lvl1pPr>
            <a:lvl2pPr marL="542739" indent="0">
              <a:buNone/>
              <a:defRPr sz="2100" b="1"/>
            </a:lvl2pPr>
            <a:lvl3pPr marL="1085477" indent="0">
              <a:buNone/>
              <a:defRPr sz="2100" b="1"/>
            </a:lvl3pPr>
            <a:lvl4pPr marL="1628226" indent="0">
              <a:buNone/>
              <a:defRPr sz="2100" b="1"/>
            </a:lvl4pPr>
            <a:lvl5pPr marL="2170964" indent="0">
              <a:buNone/>
              <a:defRPr sz="2100" b="1"/>
            </a:lvl5pPr>
            <a:lvl6pPr marL="2713703" indent="0">
              <a:buNone/>
              <a:defRPr sz="2100" b="1"/>
            </a:lvl6pPr>
            <a:lvl7pPr marL="3256442" indent="0">
              <a:buNone/>
              <a:defRPr sz="2100" b="1"/>
            </a:lvl7pPr>
            <a:lvl8pPr marL="3799190" indent="0">
              <a:buNone/>
              <a:defRPr sz="2100" b="1"/>
            </a:lvl8pPr>
            <a:lvl9pPr marL="4341929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41902" y="2346538"/>
            <a:ext cx="4790338" cy="41500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38152" y="2346554"/>
            <a:ext cx="4790338" cy="41496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345" y="282820"/>
            <a:ext cx="3565578" cy="2222103"/>
          </a:xfrm>
        </p:spPr>
        <p:txBody>
          <a:bodyPr anchor="b"/>
          <a:lstStyle>
            <a:lvl1pPr algn="ctr">
              <a:lnSpc>
                <a:spcPct val="100000"/>
              </a:lnSpc>
              <a:defRPr sz="3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58" y="289554"/>
            <a:ext cx="5921309" cy="6206738"/>
          </a:xfrm>
        </p:spPr>
        <p:txBody>
          <a:bodyPr/>
          <a:lstStyle>
            <a:lvl1pPr>
              <a:defRPr sz="4200"/>
            </a:lvl1pPr>
            <a:lvl2pPr>
              <a:defRPr sz="3100"/>
            </a:lvl2pPr>
            <a:lvl3pPr>
              <a:defRPr sz="3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1345" y="2585728"/>
            <a:ext cx="3565578" cy="3910567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00"/>
            </a:lvl1pPr>
            <a:lvl2pPr marL="542739" indent="0">
              <a:buNone/>
              <a:defRPr sz="1000"/>
            </a:lvl2pPr>
            <a:lvl3pPr marL="1085477" indent="0">
              <a:buNone/>
              <a:defRPr sz="1000"/>
            </a:lvl3pPr>
            <a:lvl4pPr marL="1628226" indent="0">
              <a:buNone/>
              <a:defRPr sz="1000"/>
            </a:lvl4pPr>
            <a:lvl5pPr marL="2170964" indent="0">
              <a:buNone/>
              <a:defRPr sz="1000"/>
            </a:lvl5pPr>
            <a:lvl6pPr marL="2713703" indent="0">
              <a:buNone/>
              <a:defRPr sz="1000"/>
            </a:lvl6pPr>
            <a:lvl7pPr marL="3256442" indent="0">
              <a:buNone/>
              <a:defRPr sz="1000"/>
            </a:lvl7pPr>
            <a:lvl8pPr marL="3799190" indent="0">
              <a:buNone/>
              <a:defRPr sz="1000"/>
            </a:lvl8pPr>
            <a:lvl9pPr marL="43419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0" y="242421"/>
            <a:ext cx="6769895" cy="949444"/>
          </a:xfrm>
        </p:spPr>
        <p:txBody>
          <a:bodyPr anchor="b"/>
          <a:lstStyle>
            <a:lvl1pPr algn="ctr">
              <a:lnSpc>
                <a:spcPct val="100000"/>
              </a:lnSpc>
              <a:defRPr sz="3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7504" y="1212063"/>
            <a:ext cx="7176315" cy="481540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00"/>
            </a:lvl1pPr>
            <a:lvl2pPr marL="542739" indent="0">
              <a:buNone/>
              <a:defRPr sz="3100"/>
            </a:lvl2pPr>
            <a:lvl3pPr marL="1085477" indent="0">
              <a:buNone/>
              <a:defRPr sz="3100"/>
            </a:lvl3pPr>
            <a:lvl4pPr marL="1628226" indent="0">
              <a:buNone/>
              <a:defRPr sz="2100"/>
            </a:lvl4pPr>
            <a:lvl5pPr marL="2170964" indent="0">
              <a:buNone/>
              <a:defRPr sz="2100"/>
            </a:lvl5pPr>
            <a:lvl6pPr marL="2713703" indent="0">
              <a:buNone/>
              <a:defRPr sz="2100"/>
            </a:lvl6pPr>
            <a:lvl7pPr marL="3256442" indent="0">
              <a:buNone/>
              <a:defRPr sz="2100"/>
            </a:lvl7pPr>
            <a:lvl8pPr marL="3799190" indent="0">
              <a:buNone/>
              <a:defRPr sz="2100"/>
            </a:lvl8pPr>
            <a:lvl9pPr marL="4341929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0" y="6161288"/>
            <a:ext cx="6769895" cy="565626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542739" indent="0">
              <a:buNone/>
              <a:defRPr sz="1000"/>
            </a:lvl2pPr>
            <a:lvl3pPr marL="1085477" indent="0">
              <a:buNone/>
              <a:defRPr sz="1000"/>
            </a:lvl3pPr>
            <a:lvl4pPr marL="1628226" indent="0">
              <a:buNone/>
              <a:defRPr sz="1000"/>
            </a:lvl4pPr>
            <a:lvl5pPr marL="2170964" indent="0">
              <a:buNone/>
              <a:defRPr sz="1000"/>
            </a:lvl5pPr>
            <a:lvl6pPr marL="2713703" indent="0">
              <a:buNone/>
              <a:defRPr sz="1000"/>
            </a:lvl6pPr>
            <a:lvl7pPr marL="3256442" indent="0">
              <a:buNone/>
              <a:defRPr sz="1000"/>
            </a:lvl7pPr>
            <a:lvl8pPr marL="3799190" indent="0">
              <a:buNone/>
              <a:defRPr sz="1000"/>
            </a:lvl8pPr>
            <a:lvl9pPr marL="43419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901" y="3"/>
            <a:ext cx="9754077" cy="1696879"/>
          </a:xfrm>
          <a:prstGeom prst="rect">
            <a:avLst/>
          </a:prstGeom>
        </p:spPr>
        <p:txBody>
          <a:bodyPr vert="horz" lIns="108544" tIns="54272" rIns="108544" bIns="54272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01" y="1696886"/>
            <a:ext cx="9754077" cy="4799409"/>
          </a:xfrm>
          <a:prstGeom prst="rect">
            <a:avLst/>
          </a:prstGeom>
        </p:spPr>
        <p:txBody>
          <a:bodyPr vert="horz" lIns="108544" tIns="54272" rIns="108544" bIns="5427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2119" y="6740396"/>
            <a:ext cx="2472394" cy="387182"/>
          </a:xfrm>
          <a:prstGeom prst="rect">
            <a:avLst/>
          </a:prstGeom>
        </p:spPr>
        <p:txBody>
          <a:bodyPr vert="horz" lIns="108544" tIns="54272" rIns="54272" bIns="54272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22581A-BC4E-430C-A120-4611B5E58031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277" y="6740396"/>
            <a:ext cx="3375548" cy="387182"/>
          </a:xfrm>
          <a:prstGeom prst="rect">
            <a:avLst/>
          </a:prstGeom>
        </p:spPr>
        <p:txBody>
          <a:bodyPr vert="horz" lIns="54272" tIns="54272" rIns="108544" bIns="54272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5870" y="6740396"/>
            <a:ext cx="666084" cy="387182"/>
          </a:xfrm>
          <a:prstGeom prst="rect">
            <a:avLst/>
          </a:prstGeom>
        </p:spPr>
        <p:txBody>
          <a:bodyPr vert="horz" lIns="32567" tIns="54272" rIns="54272" bIns="54272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662093-36B1-45D2-9DD9-D06D329E929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10024518" y="6892071"/>
            <a:ext cx="100473" cy="89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marL="0" algn="ctr" defTabSz="1085477" rtl="0" eaLnBrk="1" latinLnBrk="0" hangingPunct="1"/>
            <a:endParaRPr lang="en-US" sz="21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562" y="6892071"/>
            <a:ext cx="100473" cy="89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5477" rtl="0" eaLnBrk="1" latinLnBrk="0" hangingPunct="1">
        <a:lnSpc>
          <a:spcPts val="6881"/>
        </a:lnSpc>
        <a:spcBef>
          <a:spcPct val="0"/>
        </a:spcBef>
        <a:buNone/>
        <a:defRPr sz="6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07054" indent="-407054" algn="l" defTabSz="10854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81955" indent="-339217" algn="l" defTabSz="1085477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56857" indent="-271369" algn="l" defTabSz="10854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899595" indent="-271369" algn="l" defTabSz="1085477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442334" indent="-271369" algn="l" defTabSz="10854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985072" indent="-271369" algn="l" defTabSz="1085477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527821" indent="-271369" algn="l" defTabSz="10854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070560" indent="-271369" algn="l" defTabSz="1085477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613298" indent="-271369" algn="l" defTabSz="10854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39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77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4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03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42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0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29" algn="l" defTabSz="10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microsoft.com/office/2007/relationships/hdphoto" Target="../media/hdphoto3.wdp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0.jpeg"/><Relationship Id="rId10" Type="http://schemas.microsoft.com/office/2007/relationships/hdphoto" Target="../media/hdphoto2.wdp"/><Relationship Id="rId19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9.jpeg"/><Relationship Id="rId18" Type="http://schemas.microsoft.com/office/2007/relationships/hdphoto" Target="../media/hdphoto14.wdp"/><Relationship Id="rId3" Type="http://schemas.openxmlformats.org/officeDocument/2006/relationships/image" Target="../media/image14.jpeg"/><Relationship Id="rId21" Type="http://schemas.openxmlformats.org/officeDocument/2006/relationships/image" Target="../media/image23.jpeg"/><Relationship Id="rId7" Type="http://schemas.openxmlformats.org/officeDocument/2006/relationships/image" Target="../media/image16.jpeg"/><Relationship Id="rId12" Type="http://schemas.microsoft.com/office/2007/relationships/hdphoto" Target="../media/hdphoto11.wdp"/><Relationship Id="rId17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8.jpeg"/><Relationship Id="rId24" Type="http://schemas.microsoft.com/office/2007/relationships/hdphoto" Target="../media/hdphoto17.wdp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23" Type="http://schemas.openxmlformats.org/officeDocument/2006/relationships/image" Target="../media/image24.jpeg"/><Relationship Id="rId10" Type="http://schemas.microsoft.com/office/2007/relationships/hdphoto" Target="../media/hdphoto10.wdp"/><Relationship Id="rId19" Type="http://schemas.openxmlformats.org/officeDocument/2006/relationships/image" Target="../media/image22.jpeg"/><Relationship Id="rId4" Type="http://schemas.microsoft.com/office/2007/relationships/hdphoto" Target="../media/hdphoto7.wdp"/><Relationship Id="rId9" Type="http://schemas.openxmlformats.org/officeDocument/2006/relationships/image" Target="../media/image17.jpeg"/><Relationship Id="rId14" Type="http://schemas.microsoft.com/office/2007/relationships/hdphoto" Target="../media/hdphoto12.wdp"/><Relationship Id="rId22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0.jpeg"/><Relationship Id="rId18" Type="http://schemas.microsoft.com/office/2007/relationships/hdphoto" Target="../media/hdphoto25.wdp"/><Relationship Id="rId26" Type="http://schemas.microsoft.com/office/2007/relationships/hdphoto" Target="../media/hdphoto29.wdp"/><Relationship Id="rId39" Type="http://schemas.openxmlformats.org/officeDocument/2006/relationships/image" Target="../media/image43.jpeg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34" Type="http://schemas.microsoft.com/office/2007/relationships/hdphoto" Target="../media/hdphoto33.wdp"/><Relationship Id="rId7" Type="http://schemas.openxmlformats.org/officeDocument/2006/relationships/image" Target="../media/image27.jpeg"/><Relationship Id="rId12" Type="http://schemas.microsoft.com/office/2007/relationships/hdphoto" Target="../media/hdphoto22.wdp"/><Relationship Id="rId17" Type="http://schemas.openxmlformats.org/officeDocument/2006/relationships/image" Target="../media/image32.jpeg"/><Relationship Id="rId25" Type="http://schemas.openxmlformats.org/officeDocument/2006/relationships/image" Target="../media/image36.jpeg"/><Relationship Id="rId33" Type="http://schemas.openxmlformats.org/officeDocument/2006/relationships/image" Target="../media/image40.jpeg"/><Relationship Id="rId38" Type="http://schemas.microsoft.com/office/2007/relationships/hdphoto" Target="../media/hdphoto35.wdp"/><Relationship Id="rId2" Type="http://schemas.openxmlformats.org/officeDocument/2006/relationships/image" Target="../media/image13.jpeg"/><Relationship Id="rId16" Type="http://schemas.microsoft.com/office/2007/relationships/hdphoto" Target="../media/hdphoto24.wdp"/><Relationship Id="rId20" Type="http://schemas.microsoft.com/office/2007/relationships/hdphoto" Target="../media/hdphoto26.wdp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11" Type="http://schemas.openxmlformats.org/officeDocument/2006/relationships/image" Target="../media/image29.jpeg"/><Relationship Id="rId24" Type="http://schemas.microsoft.com/office/2007/relationships/hdphoto" Target="../media/hdphoto28.wdp"/><Relationship Id="rId32" Type="http://schemas.microsoft.com/office/2007/relationships/hdphoto" Target="../media/hdphoto32.wdp"/><Relationship Id="rId37" Type="http://schemas.openxmlformats.org/officeDocument/2006/relationships/image" Target="../media/image42.jpeg"/><Relationship Id="rId40" Type="http://schemas.microsoft.com/office/2007/relationships/hdphoto" Target="../media/hdphoto36.wdp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28" Type="http://schemas.microsoft.com/office/2007/relationships/hdphoto" Target="../media/hdphoto30.wdp"/><Relationship Id="rId36" Type="http://schemas.microsoft.com/office/2007/relationships/hdphoto" Target="../media/hdphoto34.wdp"/><Relationship Id="rId10" Type="http://schemas.microsoft.com/office/2007/relationships/hdphoto" Target="../media/hdphoto21.wdp"/><Relationship Id="rId19" Type="http://schemas.openxmlformats.org/officeDocument/2006/relationships/image" Target="../media/image33.jpeg"/><Relationship Id="rId31" Type="http://schemas.openxmlformats.org/officeDocument/2006/relationships/image" Target="../media/image39.jpeg"/><Relationship Id="rId4" Type="http://schemas.microsoft.com/office/2007/relationships/hdphoto" Target="../media/hdphoto18.wdp"/><Relationship Id="rId9" Type="http://schemas.openxmlformats.org/officeDocument/2006/relationships/image" Target="../media/image28.jpeg"/><Relationship Id="rId14" Type="http://schemas.microsoft.com/office/2007/relationships/hdphoto" Target="../media/hdphoto23.wdp"/><Relationship Id="rId22" Type="http://schemas.microsoft.com/office/2007/relationships/hdphoto" Target="../media/hdphoto27.wdp"/><Relationship Id="rId27" Type="http://schemas.openxmlformats.org/officeDocument/2006/relationships/image" Target="../media/image37.jpeg"/><Relationship Id="rId30" Type="http://schemas.microsoft.com/office/2007/relationships/hdphoto" Target="../media/hdphoto31.wdp"/><Relationship Id="rId35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microsoft.com/office/2007/relationships/hdphoto" Target="../media/hdphoto41.wdp"/><Relationship Id="rId18" Type="http://schemas.openxmlformats.org/officeDocument/2006/relationships/image" Target="../media/image51.jpeg"/><Relationship Id="rId26" Type="http://schemas.openxmlformats.org/officeDocument/2006/relationships/image" Target="../media/image55.jpeg"/><Relationship Id="rId39" Type="http://schemas.microsoft.com/office/2007/relationships/hdphoto" Target="../media/hdphoto54.wdp"/><Relationship Id="rId3" Type="http://schemas.openxmlformats.org/officeDocument/2006/relationships/image" Target="../media/image13.jpeg"/><Relationship Id="rId21" Type="http://schemas.microsoft.com/office/2007/relationships/hdphoto" Target="../media/hdphoto45.wdp"/><Relationship Id="rId34" Type="http://schemas.openxmlformats.org/officeDocument/2006/relationships/image" Target="../media/image59.jpeg"/><Relationship Id="rId7" Type="http://schemas.microsoft.com/office/2007/relationships/hdphoto" Target="../media/hdphoto38.wdp"/><Relationship Id="rId12" Type="http://schemas.openxmlformats.org/officeDocument/2006/relationships/image" Target="../media/image48.jpeg"/><Relationship Id="rId17" Type="http://schemas.microsoft.com/office/2007/relationships/hdphoto" Target="../media/hdphoto43.wdp"/><Relationship Id="rId25" Type="http://schemas.microsoft.com/office/2007/relationships/hdphoto" Target="../media/hdphoto47.wdp"/><Relationship Id="rId33" Type="http://schemas.microsoft.com/office/2007/relationships/hdphoto" Target="../media/hdphoto51.wdp"/><Relationship Id="rId38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jpeg"/><Relationship Id="rId20" Type="http://schemas.openxmlformats.org/officeDocument/2006/relationships/image" Target="../media/image52.jpeg"/><Relationship Id="rId29" Type="http://schemas.microsoft.com/office/2007/relationships/hdphoto" Target="../media/hdphoto49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microsoft.com/office/2007/relationships/hdphoto" Target="../media/hdphoto40.wdp"/><Relationship Id="rId24" Type="http://schemas.openxmlformats.org/officeDocument/2006/relationships/image" Target="../media/image54.jpeg"/><Relationship Id="rId32" Type="http://schemas.openxmlformats.org/officeDocument/2006/relationships/image" Target="../media/image58.jpeg"/><Relationship Id="rId37" Type="http://schemas.microsoft.com/office/2007/relationships/hdphoto" Target="../media/hdphoto53.wdp"/><Relationship Id="rId5" Type="http://schemas.microsoft.com/office/2007/relationships/hdphoto" Target="../media/hdphoto37.wdp"/><Relationship Id="rId15" Type="http://schemas.microsoft.com/office/2007/relationships/hdphoto" Target="../media/hdphoto42.wdp"/><Relationship Id="rId23" Type="http://schemas.microsoft.com/office/2007/relationships/hdphoto" Target="../media/hdphoto46.wdp"/><Relationship Id="rId28" Type="http://schemas.openxmlformats.org/officeDocument/2006/relationships/image" Target="../media/image56.jpeg"/><Relationship Id="rId36" Type="http://schemas.openxmlformats.org/officeDocument/2006/relationships/image" Target="../media/image60.jpeg"/><Relationship Id="rId10" Type="http://schemas.openxmlformats.org/officeDocument/2006/relationships/image" Target="../media/image47.jpeg"/><Relationship Id="rId19" Type="http://schemas.microsoft.com/office/2007/relationships/hdphoto" Target="../media/hdphoto44.wdp"/><Relationship Id="rId31" Type="http://schemas.microsoft.com/office/2007/relationships/hdphoto" Target="../media/hdphoto50.wdp"/><Relationship Id="rId4" Type="http://schemas.openxmlformats.org/officeDocument/2006/relationships/image" Target="../media/image44.jpeg"/><Relationship Id="rId9" Type="http://schemas.microsoft.com/office/2007/relationships/hdphoto" Target="../media/hdphoto39.wdp"/><Relationship Id="rId14" Type="http://schemas.openxmlformats.org/officeDocument/2006/relationships/image" Target="../media/image49.jpeg"/><Relationship Id="rId22" Type="http://schemas.openxmlformats.org/officeDocument/2006/relationships/image" Target="../media/image53.jpeg"/><Relationship Id="rId27" Type="http://schemas.microsoft.com/office/2007/relationships/hdphoto" Target="../media/hdphoto48.wdp"/><Relationship Id="rId30" Type="http://schemas.openxmlformats.org/officeDocument/2006/relationships/image" Target="../media/image57.jpeg"/><Relationship Id="rId35" Type="http://schemas.microsoft.com/office/2007/relationships/hdphoto" Target="../media/hdphoto5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13" Type="http://schemas.openxmlformats.org/officeDocument/2006/relationships/image" Target="../media/image67.jpeg"/><Relationship Id="rId18" Type="http://schemas.microsoft.com/office/2007/relationships/hdphoto" Target="../media/hdphoto62.wdp"/><Relationship Id="rId26" Type="http://schemas.microsoft.com/office/2007/relationships/hdphoto" Target="../media/hdphoto66.wdp"/><Relationship Id="rId39" Type="http://schemas.openxmlformats.org/officeDocument/2006/relationships/image" Target="../media/image82.jpeg"/><Relationship Id="rId3" Type="http://schemas.openxmlformats.org/officeDocument/2006/relationships/image" Target="../media/image62.jpeg"/><Relationship Id="rId21" Type="http://schemas.openxmlformats.org/officeDocument/2006/relationships/image" Target="../media/image71.jpeg"/><Relationship Id="rId34" Type="http://schemas.microsoft.com/office/2007/relationships/hdphoto" Target="../media/hdphoto70.wdp"/><Relationship Id="rId42" Type="http://schemas.openxmlformats.org/officeDocument/2006/relationships/image" Target="../media/image84.jpeg"/><Relationship Id="rId47" Type="http://schemas.microsoft.com/office/2007/relationships/hdphoto" Target="../media/hdphoto74.wdp"/><Relationship Id="rId7" Type="http://schemas.openxmlformats.org/officeDocument/2006/relationships/image" Target="../media/image64.jpeg"/><Relationship Id="rId12" Type="http://schemas.microsoft.com/office/2007/relationships/hdphoto" Target="../media/hdphoto59.wdp"/><Relationship Id="rId17" Type="http://schemas.openxmlformats.org/officeDocument/2006/relationships/image" Target="../media/image69.jpeg"/><Relationship Id="rId25" Type="http://schemas.openxmlformats.org/officeDocument/2006/relationships/image" Target="../media/image73.jpeg"/><Relationship Id="rId33" Type="http://schemas.openxmlformats.org/officeDocument/2006/relationships/image" Target="../media/image77.jpeg"/><Relationship Id="rId38" Type="http://schemas.openxmlformats.org/officeDocument/2006/relationships/image" Target="../media/image81.jpeg"/><Relationship Id="rId46" Type="http://schemas.openxmlformats.org/officeDocument/2006/relationships/image" Target="../media/image86.jpeg"/><Relationship Id="rId2" Type="http://schemas.openxmlformats.org/officeDocument/2006/relationships/image" Target="../media/image13.jpeg"/><Relationship Id="rId16" Type="http://schemas.microsoft.com/office/2007/relationships/hdphoto" Target="../media/hdphoto61.wdp"/><Relationship Id="rId20" Type="http://schemas.microsoft.com/office/2007/relationships/hdphoto" Target="../media/hdphoto63.wdp"/><Relationship Id="rId29" Type="http://schemas.openxmlformats.org/officeDocument/2006/relationships/image" Target="../media/image75.jpeg"/><Relationship Id="rId41" Type="http://schemas.microsoft.com/office/2007/relationships/hdphoto" Target="../media/hdphoto71.wdp"/><Relationship Id="rId1" Type="http://schemas.openxmlformats.org/officeDocument/2006/relationships/slideLayout" Target="../slideLayouts/slideLayout5.xml"/><Relationship Id="rId6" Type="http://schemas.microsoft.com/office/2007/relationships/hdphoto" Target="../media/hdphoto56.wdp"/><Relationship Id="rId11" Type="http://schemas.openxmlformats.org/officeDocument/2006/relationships/image" Target="../media/image66.jpeg"/><Relationship Id="rId24" Type="http://schemas.microsoft.com/office/2007/relationships/hdphoto" Target="../media/hdphoto65.wdp"/><Relationship Id="rId32" Type="http://schemas.microsoft.com/office/2007/relationships/hdphoto" Target="../media/hdphoto69.wdp"/><Relationship Id="rId37" Type="http://schemas.openxmlformats.org/officeDocument/2006/relationships/image" Target="../media/image80.jpeg"/><Relationship Id="rId40" Type="http://schemas.openxmlformats.org/officeDocument/2006/relationships/image" Target="../media/image83.jpeg"/><Relationship Id="rId45" Type="http://schemas.microsoft.com/office/2007/relationships/hdphoto" Target="../media/hdphoto73.wdp"/><Relationship Id="rId5" Type="http://schemas.openxmlformats.org/officeDocument/2006/relationships/image" Target="../media/image63.jpeg"/><Relationship Id="rId15" Type="http://schemas.openxmlformats.org/officeDocument/2006/relationships/image" Target="../media/image68.jpeg"/><Relationship Id="rId23" Type="http://schemas.openxmlformats.org/officeDocument/2006/relationships/image" Target="../media/image72.jpeg"/><Relationship Id="rId28" Type="http://schemas.microsoft.com/office/2007/relationships/hdphoto" Target="../media/hdphoto67.wdp"/><Relationship Id="rId36" Type="http://schemas.openxmlformats.org/officeDocument/2006/relationships/image" Target="../media/image79.jpeg"/><Relationship Id="rId10" Type="http://schemas.microsoft.com/office/2007/relationships/hdphoto" Target="../media/hdphoto58.wdp"/><Relationship Id="rId19" Type="http://schemas.openxmlformats.org/officeDocument/2006/relationships/image" Target="../media/image70.jpeg"/><Relationship Id="rId31" Type="http://schemas.openxmlformats.org/officeDocument/2006/relationships/image" Target="../media/image76.jpeg"/><Relationship Id="rId44" Type="http://schemas.openxmlformats.org/officeDocument/2006/relationships/image" Target="../media/image85.jpeg"/><Relationship Id="rId4" Type="http://schemas.microsoft.com/office/2007/relationships/hdphoto" Target="../media/hdphoto55.wdp"/><Relationship Id="rId9" Type="http://schemas.openxmlformats.org/officeDocument/2006/relationships/image" Target="../media/image65.jpeg"/><Relationship Id="rId14" Type="http://schemas.microsoft.com/office/2007/relationships/hdphoto" Target="../media/hdphoto60.wdp"/><Relationship Id="rId22" Type="http://schemas.microsoft.com/office/2007/relationships/hdphoto" Target="../media/hdphoto64.wdp"/><Relationship Id="rId27" Type="http://schemas.openxmlformats.org/officeDocument/2006/relationships/image" Target="../media/image74.jpeg"/><Relationship Id="rId30" Type="http://schemas.microsoft.com/office/2007/relationships/hdphoto" Target="../media/hdphoto68.wdp"/><Relationship Id="rId35" Type="http://schemas.openxmlformats.org/officeDocument/2006/relationships/image" Target="../media/image78.jpeg"/><Relationship Id="rId43" Type="http://schemas.microsoft.com/office/2007/relationships/hdphoto" Target="../media/hdphoto7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7.wdp"/><Relationship Id="rId13" Type="http://schemas.openxmlformats.org/officeDocument/2006/relationships/image" Target="../media/image93.png"/><Relationship Id="rId18" Type="http://schemas.microsoft.com/office/2007/relationships/hdphoto" Target="../media/hdphoto81.wdp"/><Relationship Id="rId3" Type="http://schemas.openxmlformats.org/officeDocument/2006/relationships/image" Target="../media/image87.png"/><Relationship Id="rId21" Type="http://schemas.openxmlformats.org/officeDocument/2006/relationships/image" Target="../media/image98.jpeg"/><Relationship Id="rId7" Type="http://schemas.openxmlformats.org/officeDocument/2006/relationships/image" Target="../media/image89.jpeg"/><Relationship Id="rId12" Type="http://schemas.openxmlformats.org/officeDocument/2006/relationships/image" Target="../media/image92.jpeg"/><Relationship Id="rId17" Type="http://schemas.openxmlformats.org/officeDocument/2006/relationships/image" Target="../media/image95.jpeg"/><Relationship Id="rId25" Type="http://schemas.openxmlformats.org/officeDocument/2006/relationships/image" Target="../media/image101.jpeg"/><Relationship Id="rId2" Type="http://schemas.openxmlformats.org/officeDocument/2006/relationships/image" Target="../media/image13.jpeg"/><Relationship Id="rId16" Type="http://schemas.microsoft.com/office/2007/relationships/hdphoto" Target="../media/hdphoto80.wdp"/><Relationship Id="rId20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76.wdp"/><Relationship Id="rId11" Type="http://schemas.openxmlformats.org/officeDocument/2006/relationships/image" Target="../media/image91.jpeg"/><Relationship Id="rId24" Type="http://schemas.openxmlformats.org/officeDocument/2006/relationships/image" Target="../media/image100.jpeg"/><Relationship Id="rId5" Type="http://schemas.openxmlformats.org/officeDocument/2006/relationships/image" Target="../media/image88.jpeg"/><Relationship Id="rId15" Type="http://schemas.openxmlformats.org/officeDocument/2006/relationships/image" Target="../media/image94.jpeg"/><Relationship Id="rId23" Type="http://schemas.microsoft.com/office/2007/relationships/hdphoto" Target="../media/hdphoto82.wdp"/><Relationship Id="rId10" Type="http://schemas.microsoft.com/office/2007/relationships/hdphoto" Target="../media/hdphoto78.wdp"/><Relationship Id="rId19" Type="http://schemas.openxmlformats.org/officeDocument/2006/relationships/image" Target="../media/image96.jpeg"/><Relationship Id="rId4" Type="http://schemas.microsoft.com/office/2007/relationships/hdphoto" Target="../media/hdphoto75.wdp"/><Relationship Id="rId9" Type="http://schemas.openxmlformats.org/officeDocument/2006/relationships/image" Target="../media/image90.jpeg"/><Relationship Id="rId14" Type="http://schemas.microsoft.com/office/2007/relationships/hdphoto" Target="../media/hdphoto79.wdp"/><Relationship Id="rId22" Type="http://schemas.openxmlformats.org/officeDocument/2006/relationships/image" Target="../media/image9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ort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17" y="39341"/>
            <a:ext cx="4936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202907" y="179786"/>
            <a:ext cx="565520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altLang="es-ES" sz="2400" b="1" dirty="0" smtClean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endParaRPr lang="es-ES_tradnl" altLang="es-ES" sz="2400" b="1" dirty="0" smtClean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endParaRPr lang="es-ES_tradnl" altLang="es-ES" sz="24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es-ES_tradnl" altLang="es-ES" sz="20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Productos elaborados </a:t>
            </a:r>
          </a:p>
          <a:p>
            <a:pPr algn="ctr"/>
            <a:r>
              <a:rPr lang="es-ES_tradnl" altLang="es-ES" sz="20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por los usuarios del</a:t>
            </a:r>
          </a:p>
          <a:p>
            <a:pPr algn="ctr"/>
            <a:r>
              <a:rPr lang="es-ES_tradnl" altLang="es-ES" sz="22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s-ES_tradnl" altLang="es-ES" sz="24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Centro Ocupacional Municipal</a:t>
            </a:r>
          </a:p>
          <a:p>
            <a:pPr algn="ctr"/>
            <a:r>
              <a:rPr lang="es-ES_tradnl" altLang="es-ES" sz="24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“El Molino”</a:t>
            </a:r>
          </a:p>
          <a:p>
            <a:pPr algn="ctr"/>
            <a:r>
              <a:rPr lang="es-ES_tradnl" altLang="es-ES" sz="24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Alcalá de Henares</a:t>
            </a:r>
            <a:endParaRPr lang="es-ES_tradnl" altLang="es-ES" sz="22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s-ES_tradnl" altLang="es-ES" sz="20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947" y="3423716"/>
            <a:ext cx="5021746" cy="292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3268" y="6285501"/>
            <a:ext cx="2394596" cy="97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9041" y="1731529"/>
            <a:ext cx="5245497" cy="652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>
                  <a:noFill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Si estás interesado en algún artículo</a:t>
            </a:r>
            <a:r>
              <a:rPr lang="es-ES" sz="3600" kern="10" dirty="0" smtClean="0"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 del catálogo</a:t>
            </a:r>
          </a:p>
          <a:p>
            <a:pPr algn="ctr" rtl="0">
              <a:buNone/>
            </a:pPr>
            <a:r>
              <a:rPr lang="es-ES" sz="3600" kern="10" dirty="0" smtClean="0"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puedes </a:t>
            </a:r>
            <a:r>
              <a:rPr lang="es-ES" sz="3600" kern="10" spc="0" dirty="0" smtClean="0">
                <a:ln>
                  <a:noFill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ponerte en contacto con nosotros:</a:t>
            </a:r>
            <a:endParaRPr lang="es-ES" sz="3600" kern="10" spc="0" dirty="0">
              <a:ln>
                <a:noFill/>
              </a:ln>
              <a:solidFill>
                <a:srgbClr val="008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3141" y="2449873"/>
            <a:ext cx="541972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8080"/>
                </a:solidFill>
              </a:rPr>
              <a:t>Centro Ocupacional </a:t>
            </a:r>
            <a:r>
              <a:rPr lang="es-ES" sz="2000" b="1" dirty="0" smtClean="0">
                <a:solidFill>
                  <a:srgbClr val="008080"/>
                </a:solidFill>
              </a:rPr>
              <a:t>Municipal</a:t>
            </a:r>
            <a:r>
              <a:rPr lang="es-ES" sz="2000" dirty="0">
                <a:solidFill>
                  <a:srgbClr val="008080"/>
                </a:solidFill>
              </a:rPr>
              <a:t> </a:t>
            </a:r>
            <a:r>
              <a:rPr lang="es-ES" sz="2000" b="1" dirty="0" smtClean="0">
                <a:solidFill>
                  <a:srgbClr val="008080"/>
                </a:solidFill>
              </a:rPr>
              <a:t>“El Molino”</a:t>
            </a:r>
            <a:endParaRPr lang="es-ES" sz="2000" dirty="0">
              <a:solidFill>
                <a:srgbClr val="008080"/>
              </a:solidFill>
            </a:endParaRPr>
          </a:p>
          <a:p>
            <a:pPr algn="ctr"/>
            <a:r>
              <a:rPr lang="es-ES" sz="1500" dirty="0"/>
              <a:t>Antigua Crta. a Camarma al Molino s/n</a:t>
            </a:r>
          </a:p>
          <a:p>
            <a:pPr algn="ctr"/>
            <a:r>
              <a:rPr lang="es-ES" sz="1500" dirty="0"/>
              <a:t>28806 Alcalá de Henares. Madrid</a:t>
            </a:r>
          </a:p>
          <a:p>
            <a:pPr algn="ctr"/>
            <a:r>
              <a:rPr lang="es-ES" sz="1500" dirty="0" smtClean="0"/>
              <a:t>Telf.: </a:t>
            </a:r>
            <a:r>
              <a:rPr lang="es-ES" sz="1500" dirty="0"/>
              <a:t>91 882 92 21 Fax: 91 879 78 </a:t>
            </a:r>
            <a:r>
              <a:rPr lang="es-ES" sz="1500" dirty="0" smtClean="0"/>
              <a:t>83</a:t>
            </a:r>
          </a:p>
          <a:p>
            <a:pPr algn="ctr"/>
            <a:r>
              <a:rPr lang="es-ES" sz="1500" dirty="0" smtClean="0">
                <a:solidFill>
                  <a:srgbClr val="008080"/>
                </a:solidFill>
              </a:rPr>
              <a:t>nuria.navarro@fundacion-aldaba.org</a:t>
            </a:r>
          </a:p>
          <a:p>
            <a:pPr algn="ctr"/>
            <a:endParaRPr lang="es-ES" sz="17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-23614" y="3852193"/>
            <a:ext cx="541972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8080"/>
                </a:solidFill>
              </a:rPr>
              <a:t>Domicilio Social</a:t>
            </a:r>
            <a:endParaRPr lang="es-ES" sz="2000" dirty="0">
              <a:solidFill>
                <a:srgbClr val="008080"/>
              </a:solidFill>
            </a:endParaRPr>
          </a:p>
          <a:p>
            <a:pPr algn="ctr"/>
            <a:r>
              <a:rPr lang="es-ES" sz="1500" dirty="0" smtClean="0"/>
              <a:t>              Avd</a:t>
            </a:r>
            <a:r>
              <a:rPr lang="es-ES" sz="1500" dirty="0"/>
              <a:t>. Doctor Federico Rubio y </a:t>
            </a:r>
            <a:r>
              <a:rPr lang="es-ES" sz="1500" dirty="0" smtClean="0"/>
              <a:t>Galí, nº 7, 1º Drcha.</a:t>
            </a:r>
            <a:endParaRPr lang="es-ES" sz="1500" dirty="0"/>
          </a:p>
          <a:p>
            <a:pPr algn="ctr"/>
            <a:r>
              <a:rPr lang="es-ES" sz="1500" dirty="0"/>
              <a:t>28039 Madrid                                            </a:t>
            </a:r>
            <a:endParaRPr lang="es-ES" sz="1500" dirty="0" smtClean="0"/>
          </a:p>
          <a:p>
            <a:pPr algn="ctr"/>
            <a:r>
              <a:rPr lang="es-ES" sz="1500" dirty="0" smtClean="0"/>
              <a:t>Teléfono</a:t>
            </a:r>
            <a:r>
              <a:rPr lang="es-ES" sz="1500" dirty="0"/>
              <a:t>: 91 402 62 58  Fax: 91 445 37 46 </a:t>
            </a:r>
            <a:endParaRPr lang="es-ES" sz="1500" dirty="0" smtClean="0"/>
          </a:p>
          <a:p>
            <a:pPr algn="ctr"/>
            <a:r>
              <a:rPr lang="es-ES" sz="1500" dirty="0" smtClean="0">
                <a:solidFill>
                  <a:srgbClr val="008080"/>
                </a:solidFill>
              </a:rPr>
              <a:t>aldaba@fundacion-aldaba.org</a:t>
            </a:r>
          </a:p>
          <a:p>
            <a:pPr algn="ctr"/>
            <a:r>
              <a:rPr lang="es-ES" sz="950" dirty="0" smtClean="0"/>
              <a:t>Inscrita </a:t>
            </a:r>
            <a:r>
              <a:rPr lang="es-ES" sz="950" dirty="0"/>
              <a:t>en el Registro Nacional de Fundaciones Asistenciales con el nº 28-1141 (O.M. 25-02-00</a:t>
            </a:r>
            <a:r>
              <a:rPr lang="es-ES" sz="950" dirty="0" smtClean="0"/>
              <a:t>)</a:t>
            </a:r>
          </a:p>
          <a:p>
            <a:pPr algn="ctr"/>
            <a:endParaRPr lang="es-ES" sz="950" dirty="0" smtClean="0"/>
          </a:p>
          <a:p>
            <a:pPr algn="ctr"/>
            <a:r>
              <a:rPr lang="es-ES" sz="1400" dirty="0" smtClean="0"/>
              <a:t>Síguenos en Facebook                                Fundación Aldaba</a:t>
            </a:r>
            <a:endParaRPr lang="es-ES" sz="1400" dirty="0"/>
          </a:p>
        </p:txBody>
      </p:sp>
      <p:cxnSp>
        <p:nvCxnSpPr>
          <p:cNvPr id="10" name="AutoShape 12"/>
          <p:cNvCxnSpPr>
            <a:cxnSpLocks noChangeShapeType="1"/>
          </p:cNvCxnSpPr>
          <p:nvPr/>
        </p:nvCxnSpPr>
        <p:spPr bwMode="auto">
          <a:xfrm>
            <a:off x="471851" y="3852193"/>
            <a:ext cx="4443024" cy="0"/>
          </a:xfrm>
          <a:prstGeom prst="straightConnector1">
            <a:avLst/>
          </a:prstGeom>
          <a:noFill/>
          <a:ln w="19050" cap="rnd">
            <a:solidFill>
              <a:srgbClr val="00808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14 Imagen" descr="http://www.upyd.es/Uploads/logo_faceboo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33" y="5340560"/>
            <a:ext cx="1060747" cy="35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maria.pons.ALDABA\Desktop\LOGO\logo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38" y="3947394"/>
            <a:ext cx="791827" cy="11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tesla\comun\ORGANIZACIÓN GENERAL DE CENTRO\TALLERES\JARDINERIA\FOTOS\HUERTO\Huerto verano 12\girasol 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145" t="4636" r="-1261" b="-1552"/>
          <a:stretch/>
        </p:blipFill>
        <p:spPr bwMode="auto">
          <a:xfrm>
            <a:off x="1962547" y="-44486"/>
            <a:ext cx="1618410" cy="173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tesla\comun\FOTOS\JARDINERÍA\Jardineria 2012\DSCN595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8" r="11566" b="23594"/>
          <a:stretch/>
        </p:blipFill>
        <p:spPr bwMode="auto">
          <a:xfrm>
            <a:off x="-33141" y="-61621"/>
            <a:ext cx="2223891" cy="174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tesla\comun\ORGANIZACIÓN GENERAL DE CENTRO\TALLERES\ARTESANAL\OTROS\fotos actividades taller\cuadros\DSCN613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"/>
          <a:stretch/>
        </p:blipFill>
        <p:spPr bwMode="auto">
          <a:xfrm>
            <a:off x="3456593" y="-34089"/>
            <a:ext cx="2013571" cy="171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tesla\comun\FOTOS\Creatividad\DSCN50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8223"/>
          <a:stretch/>
        </p:blipFill>
        <p:spPr>
          <a:xfrm>
            <a:off x="3935711" y="5683464"/>
            <a:ext cx="1506859" cy="163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\\tesla\comun\ORGANIZACIÓN GENERAL DE CENTRO\TALLERES\JARDINERIA\FOTOS\Camara Marisa\PENDIENTES DE ORGANIZAR\DSCN699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6334" r="7394"/>
          <a:stretch/>
        </p:blipFill>
        <p:spPr bwMode="auto">
          <a:xfrm>
            <a:off x="2098177" y="5734093"/>
            <a:ext cx="1930610" cy="1646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tesla\comun\ORGANIZACIÓN GENERAL DE CENTRO\TALLERES\JARDINERIA\FOTOS\Semilleros\2013-04-26 10.14.27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b="2762"/>
          <a:stretch/>
        </p:blipFill>
        <p:spPr bwMode="auto">
          <a:xfrm>
            <a:off x="-95536" y="5695546"/>
            <a:ext cx="2314117" cy="163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" y="19621"/>
            <a:ext cx="5419713" cy="305918"/>
          </a:xfrm>
          <a:prstGeom prst="roundRect">
            <a:avLst/>
          </a:prstGeom>
          <a:solidFill>
            <a:srgbClr val="00808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44" tIns="54272" rIns="108544" bIns="54272" rtlCol="0" anchor="ctr"/>
          <a:lstStyle/>
          <a:p>
            <a:pPr algn="ctr"/>
            <a:r>
              <a:rPr lang="es-ES_tradnl" sz="17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Productos elaborados en el Taller de Artesanía</a:t>
            </a:r>
            <a:endParaRPr lang="es-ES_tradnl" sz="17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Picture 15" descr="conten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1" y="-8779"/>
            <a:ext cx="10891592" cy="72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" y="279967"/>
            <a:ext cx="5418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Jabones naturales de glicerina y aceite de oliva</a:t>
            </a:r>
            <a:endParaRPr lang="es-ES_tradnl" sz="15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1775" y="-1783"/>
            <a:ext cx="5255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ARTESANÍA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06363" y="686024"/>
            <a:ext cx="24035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Caja madera con un jabón de glicerina. </a:t>
            </a:r>
            <a:r>
              <a:rPr lang="es-ES" sz="1100" dirty="0" smtClean="0"/>
              <a:t>Colores variados.</a:t>
            </a:r>
          </a:p>
          <a:p>
            <a:r>
              <a:rPr lang="es-ES" sz="1100" b="1" dirty="0" smtClean="0"/>
              <a:t>Valorada en: </a:t>
            </a:r>
            <a:r>
              <a:rPr lang="es-ES" sz="1100" b="1" dirty="0" smtClean="0"/>
              <a:t>3 €</a:t>
            </a:r>
            <a:endParaRPr lang="es-ES" sz="1100" b="1" dirty="0"/>
          </a:p>
        </p:txBody>
      </p:sp>
      <p:pic>
        <p:nvPicPr>
          <p:cNvPr id="1026" name="Picture 2" descr="\\tesla\comun\Productos COM\Catalogo\2014-01-29 15.58.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56" b="5823"/>
          <a:stretch/>
        </p:blipFill>
        <p:spPr bwMode="auto">
          <a:xfrm>
            <a:off x="506454" y="3690661"/>
            <a:ext cx="1551504" cy="203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tesla\comun\Productos COM\Catalogo\2014-01-29 15.53.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2802" r="3003" b="2802"/>
          <a:stretch/>
        </p:blipFill>
        <p:spPr bwMode="auto">
          <a:xfrm>
            <a:off x="503379" y="1523369"/>
            <a:ext cx="1554580" cy="215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3762748" y="2554436"/>
            <a:ext cx="163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Cajas de madera </a:t>
            </a:r>
          </a:p>
          <a:p>
            <a:r>
              <a:rPr lang="es-ES" sz="1100" b="1" dirty="0" smtClean="0">
                <a:solidFill>
                  <a:srgbClr val="008080"/>
                </a:solidFill>
              </a:rPr>
              <a:t>con tapa de cristal. </a:t>
            </a:r>
          </a:p>
          <a:p>
            <a:endParaRPr lang="es-ES" sz="1100" dirty="0" smtClean="0"/>
          </a:p>
          <a:p>
            <a:r>
              <a:rPr lang="es-ES" sz="1100" dirty="0" smtClean="0"/>
              <a:t>Compuesta por:</a:t>
            </a:r>
          </a:p>
          <a:p>
            <a:endParaRPr lang="es-ES" sz="1100" b="1" dirty="0" smtClean="0"/>
          </a:p>
          <a:p>
            <a:r>
              <a:rPr lang="es-ES" sz="1100" b="1" dirty="0" smtClean="0"/>
              <a:t>Un jabón: 3,50 €</a:t>
            </a:r>
          </a:p>
          <a:p>
            <a:r>
              <a:rPr lang="es-ES" sz="1100" b="1" dirty="0" smtClean="0"/>
              <a:t>Dos jabones: 6 €</a:t>
            </a:r>
          </a:p>
          <a:p>
            <a:r>
              <a:rPr lang="es-ES" sz="1100" b="1" dirty="0" smtClean="0"/>
              <a:t>Cuatro jabones: 10 €</a:t>
            </a:r>
          </a:p>
        </p:txBody>
      </p:sp>
      <p:pic>
        <p:nvPicPr>
          <p:cNvPr id="1029" name="Picture 5" descr="\\tesla\comun\Productos COM\Catalogo\2014-01-27 10.23.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 bwMode="auto">
          <a:xfrm>
            <a:off x="2489515" y="5234798"/>
            <a:ext cx="2828773" cy="2012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2489516" y="4751111"/>
            <a:ext cx="305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 Cesta con jabones variados de  glicerina  </a:t>
            </a:r>
          </a:p>
          <a:p>
            <a:r>
              <a:rPr lang="es-ES" sz="1100" b="1" dirty="0" smtClean="0">
                <a:solidFill>
                  <a:srgbClr val="008080"/>
                </a:solidFill>
              </a:rPr>
              <a:t> y aceite de oliva. </a:t>
            </a:r>
            <a:r>
              <a:rPr lang="es-ES" sz="1100" b="1" dirty="0" smtClean="0"/>
              <a:t>Valorada en: 7 €</a:t>
            </a:r>
            <a:endParaRPr lang="es-ES" sz="1100" b="1" dirty="0"/>
          </a:p>
        </p:txBody>
      </p:sp>
      <p:sp>
        <p:nvSpPr>
          <p:cNvPr id="36" name="35 Rectángulo"/>
          <p:cNvSpPr/>
          <p:nvPr/>
        </p:nvSpPr>
        <p:spPr>
          <a:xfrm>
            <a:off x="306363" y="5987094"/>
            <a:ext cx="2088232" cy="12003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Los pedidos se realizan mediante encargo.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Todos los jabones y las cajas se pueden personalizar (forma y color de los jabones)</a:t>
            </a:r>
          </a:p>
        </p:txBody>
      </p:sp>
      <p:pic>
        <p:nvPicPr>
          <p:cNvPr id="1031" name="Picture 7" descr="F:\DCIM\Camera\2014-02-03 13.07.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" t="6904" b="3615"/>
          <a:stretch/>
        </p:blipFill>
        <p:spPr bwMode="auto">
          <a:xfrm>
            <a:off x="2800014" y="672839"/>
            <a:ext cx="2111922" cy="153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TESLA\comun\Productos COM\Catalogo\2014-01-29 09.48.4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8" b="7531"/>
          <a:stretch/>
        </p:blipFill>
        <p:spPr bwMode="auto">
          <a:xfrm>
            <a:off x="2057958" y="2363544"/>
            <a:ext cx="1704789" cy="226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5438711" y="3345811"/>
            <a:ext cx="2391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Colgante decorativo : </a:t>
            </a:r>
            <a:r>
              <a:rPr lang="es-ES" sz="1100" dirty="0" smtClean="0"/>
              <a:t>realizado con jabones, madera y conchas. </a:t>
            </a:r>
          </a:p>
          <a:p>
            <a:r>
              <a:rPr lang="es-ES" sz="1100" b="1" dirty="0" smtClean="0"/>
              <a:t>Valorado en: 7 €.</a:t>
            </a:r>
            <a:endParaRPr lang="es-ES" sz="1100" b="1" dirty="0"/>
          </a:p>
        </p:txBody>
      </p:sp>
      <p:pic>
        <p:nvPicPr>
          <p:cNvPr id="28" name="Picture 6" descr="\\tesla\comun\Productos COM\Catalogo\2014-01-29 16.01.1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7287" r="20841" b="9315"/>
          <a:stretch/>
        </p:blipFill>
        <p:spPr bwMode="auto">
          <a:xfrm>
            <a:off x="8110265" y="3291810"/>
            <a:ext cx="1033565" cy="1728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TESLA\comun\Productos COM\Catalogo\DSCN8028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090" r="3168" b="12518"/>
          <a:stretch/>
        </p:blipFill>
        <p:spPr bwMode="auto">
          <a:xfrm>
            <a:off x="6938238" y="1423605"/>
            <a:ext cx="1425670" cy="168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6815485" y="772541"/>
            <a:ext cx="22758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i="1" dirty="0" smtClean="0">
                <a:solidFill>
                  <a:srgbClr val="008080"/>
                </a:solidFill>
              </a:rPr>
              <a:t>“Jabón de la abuela”  </a:t>
            </a:r>
            <a:r>
              <a:rPr lang="es-ES" sz="1100" dirty="0" smtClean="0"/>
              <a:t>de aceite reciclado, recomendable utilizarlo para la ropa. </a:t>
            </a:r>
            <a:r>
              <a:rPr lang="es-ES" sz="1100" b="1" dirty="0" smtClean="0"/>
              <a:t>Valor: 1 €</a:t>
            </a:r>
            <a:endParaRPr lang="es-ES" sz="1100" b="1" dirty="0"/>
          </a:p>
        </p:txBody>
      </p:sp>
      <p:sp>
        <p:nvSpPr>
          <p:cNvPr id="35" name="34 Rectángulo"/>
          <p:cNvSpPr/>
          <p:nvPr/>
        </p:nvSpPr>
        <p:spPr>
          <a:xfrm>
            <a:off x="5458618" y="-29173"/>
            <a:ext cx="54189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ARTESANÍA</a:t>
            </a:r>
          </a:p>
          <a:p>
            <a:r>
              <a:rPr lang="es-ES_tradnl" sz="15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                 Jabones naturales elaborados </a:t>
            </a:r>
          </a:p>
          <a:p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                  con aceite de oliva y glicerina </a:t>
            </a:r>
          </a:p>
        </p:txBody>
      </p:sp>
      <p:pic>
        <p:nvPicPr>
          <p:cNvPr id="37" name="Picture 4" descr="\\tesla\comun\Productos COM\Catalogo\2014-01-27 10.17.27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2" r="24786" b="2496"/>
          <a:stretch/>
        </p:blipFill>
        <p:spPr bwMode="auto">
          <a:xfrm>
            <a:off x="5513945" y="114167"/>
            <a:ext cx="1126376" cy="305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DCIM\Camera\2015-04-27 16.13.18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4562" r="15401" b="11905"/>
          <a:stretch/>
        </p:blipFill>
        <p:spPr bwMode="auto">
          <a:xfrm>
            <a:off x="8731299" y="1426582"/>
            <a:ext cx="1443353" cy="135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9143830" y="3587117"/>
            <a:ext cx="13945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Piruleta de </a:t>
            </a:r>
          </a:p>
          <a:p>
            <a:r>
              <a:rPr lang="es-ES" sz="1100" b="1" dirty="0" smtClean="0">
                <a:solidFill>
                  <a:srgbClr val="008080"/>
                </a:solidFill>
              </a:rPr>
              <a:t>jabón de </a:t>
            </a:r>
          </a:p>
          <a:p>
            <a:r>
              <a:rPr lang="es-ES" sz="1100" b="1" dirty="0" smtClean="0">
                <a:solidFill>
                  <a:srgbClr val="008080"/>
                </a:solidFill>
              </a:rPr>
              <a:t>glicerina</a:t>
            </a:r>
          </a:p>
          <a:p>
            <a:r>
              <a:rPr lang="es-ES" sz="1100" dirty="0" smtClean="0"/>
              <a:t>Colores variados </a:t>
            </a:r>
            <a:r>
              <a:rPr lang="es-ES" sz="1100" b="1" dirty="0" smtClean="0"/>
              <a:t>Valor: 2 €/ unidad</a:t>
            </a:r>
            <a:endParaRPr lang="es-ES" sz="1100" b="1" dirty="0"/>
          </a:p>
        </p:txBody>
      </p:sp>
      <p:pic>
        <p:nvPicPr>
          <p:cNvPr id="40" name="Picture 5" descr="\\tesla\comun\Productos COM\Catalogo\2014-01-28 14.58.32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2" r="5219" b="5500"/>
          <a:stretch/>
        </p:blipFill>
        <p:spPr bwMode="auto">
          <a:xfrm>
            <a:off x="5513945" y="3953220"/>
            <a:ext cx="2439467" cy="232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5619749" y="6350948"/>
            <a:ext cx="26029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Caja de jabones:</a:t>
            </a:r>
            <a:r>
              <a:rPr lang="es-ES" sz="1100" b="1" dirty="0" smtClean="0"/>
              <a:t> </a:t>
            </a:r>
            <a:r>
              <a:rPr lang="es-ES" sz="1100" dirty="0" smtClean="0"/>
              <a:t>caja de madera   compuesta por un frasco de sales de baño y  jabones variados de aceite y glicerina. Tamaño: 17 x 23 cm</a:t>
            </a:r>
          </a:p>
          <a:p>
            <a:r>
              <a:rPr lang="es-ES" sz="1100" b="1" dirty="0" smtClean="0"/>
              <a:t>Valorada en: 14 €</a:t>
            </a:r>
            <a:endParaRPr lang="es-ES" sz="1100" b="1" dirty="0"/>
          </a:p>
        </p:txBody>
      </p:sp>
      <p:pic>
        <p:nvPicPr>
          <p:cNvPr id="42" name="Picture 2" descr="\\tesla\comun\CATÁLOGOS Y PRODUCTOS\FOTOS CATÁLOGO\ARTESANAL\jabones corazon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1678" r="2746" b="11255"/>
          <a:stretch/>
        </p:blipFill>
        <p:spPr bwMode="auto">
          <a:xfrm>
            <a:off x="8011221" y="5113792"/>
            <a:ext cx="2527124" cy="1784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8222661" y="6898374"/>
            <a:ext cx="264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        Jabón con forma de corazón</a:t>
            </a:r>
            <a:r>
              <a:rPr lang="es-ES" sz="1100" b="1" dirty="0" smtClean="0"/>
              <a:t>.</a:t>
            </a:r>
          </a:p>
          <a:p>
            <a:r>
              <a:rPr lang="es-ES" sz="1100" dirty="0" smtClean="0"/>
              <a:t>              Valor</a:t>
            </a:r>
            <a:r>
              <a:rPr lang="es-ES" sz="1100" b="1" dirty="0" smtClean="0"/>
              <a:t>: 1,50 €/ unidad</a:t>
            </a:r>
            <a:endParaRPr lang="es-ES" sz="11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8327014" y="2780651"/>
            <a:ext cx="2269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008080"/>
                </a:solidFill>
              </a:rPr>
              <a:t>Bolsa jabón-ambientador, </a:t>
            </a:r>
          </a:p>
          <a:p>
            <a:r>
              <a:rPr lang="es-ES" sz="1100" b="1" dirty="0">
                <a:solidFill>
                  <a:srgbClr val="008080"/>
                </a:solidFill>
              </a:rPr>
              <a:t>a</a:t>
            </a:r>
            <a:r>
              <a:rPr lang="es-ES" sz="1100" b="1" dirty="0" smtClean="0">
                <a:solidFill>
                  <a:srgbClr val="008080"/>
                </a:solidFill>
              </a:rPr>
              <a:t>roma de lavanda</a:t>
            </a:r>
            <a:r>
              <a:rPr lang="es-ES" sz="1100" dirty="0" smtClean="0"/>
              <a:t>. </a:t>
            </a:r>
            <a:r>
              <a:rPr lang="es-ES" sz="1100" b="1" dirty="0" smtClean="0"/>
              <a:t>Valor: 1,50 € 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42307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5" descr="conten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01"/>
            <a:ext cx="10877547" cy="73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Rectángulo"/>
          <p:cNvSpPr/>
          <p:nvPr/>
        </p:nvSpPr>
        <p:spPr>
          <a:xfrm>
            <a:off x="82550" y="-44712"/>
            <a:ext cx="5255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Cuadros de Arena elaborados </a:t>
            </a:r>
            <a:r>
              <a:rPr lang="es-ES_tradnl" sz="15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en el Taller de 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Artesanía</a:t>
            </a:r>
          </a:p>
        </p:txBody>
      </p:sp>
      <p:sp>
        <p:nvSpPr>
          <p:cNvPr id="53" name="17 CuadroTexto"/>
          <p:cNvSpPr txBox="1">
            <a:spLocks noChangeArrowheads="1"/>
          </p:cNvSpPr>
          <p:nvPr/>
        </p:nvSpPr>
        <p:spPr bwMode="auto">
          <a:xfrm>
            <a:off x="-197693" y="260463"/>
            <a:ext cx="328665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    “ Momentos cotidianos</a:t>
            </a:r>
            <a:r>
              <a:rPr lang="es-ES" altLang="es-ES" sz="1700" b="1" dirty="0">
                <a:solidFill>
                  <a:srgbClr val="008080"/>
                </a:solidFill>
                <a:latin typeface="+mn-lt"/>
              </a:rPr>
              <a:t>”</a:t>
            </a:r>
            <a:r>
              <a:rPr lang="es-ES" sz="17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es-ES" sz="1200" dirty="0" smtClean="0">
                <a:latin typeface="+mn-lt"/>
              </a:rPr>
              <a:t>37 </a:t>
            </a:r>
            <a:r>
              <a:rPr lang="es-ES" sz="1200" dirty="0">
                <a:latin typeface="+mn-lt"/>
              </a:rPr>
              <a:t>x 15 cm </a:t>
            </a:r>
            <a:r>
              <a:rPr lang="es-ES" sz="1200" dirty="0" smtClean="0">
                <a:latin typeface="+mn-lt"/>
              </a:rPr>
              <a:t>(x 3)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                     Unidad: 5 €     Tríptico: 15 €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54" name="Picture 13" descr="C:\Users\Plaboral\Desktop\Productos COM G5\pps\tri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3" y="797533"/>
            <a:ext cx="2047291" cy="10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17 CuadroTexto"/>
          <p:cNvSpPr txBox="1">
            <a:spLocks noChangeArrowheads="1"/>
          </p:cNvSpPr>
          <p:nvPr/>
        </p:nvSpPr>
        <p:spPr bwMode="auto">
          <a:xfrm>
            <a:off x="2890921" y="288600"/>
            <a:ext cx="253958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“Las Aguadoras</a:t>
            </a:r>
            <a:r>
              <a:rPr lang="es-ES" altLang="es-ES" sz="1700" b="1" dirty="0" smtClean="0">
                <a:solidFill>
                  <a:srgbClr val="008080"/>
                </a:solidFill>
                <a:latin typeface="+mn-lt"/>
              </a:rPr>
              <a:t>”</a:t>
            </a:r>
            <a:r>
              <a:rPr lang="es-ES" sz="1200" dirty="0" smtClean="0">
                <a:latin typeface="+mn-lt"/>
              </a:rPr>
              <a:t>54 </a:t>
            </a:r>
            <a:r>
              <a:rPr lang="es-ES" sz="1200" dirty="0">
                <a:latin typeface="+mn-lt"/>
              </a:rPr>
              <a:t>x 21 cm (</a:t>
            </a:r>
            <a:r>
              <a:rPr lang="es-ES" sz="1200" dirty="0" smtClean="0">
                <a:latin typeface="+mn-lt"/>
              </a:rPr>
              <a:t>x3)</a:t>
            </a:r>
            <a:endParaRPr lang="es-E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>
                <a:latin typeface="+mn-lt"/>
              </a:rPr>
              <a:t>Unidad: </a:t>
            </a:r>
            <a:r>
              <a:rPr lang="es-ES" altLang="es-ES" sz="1200" b="1" dirty="0" smtClean="0">
                <a:latin typeface="+mn-lt"/>
              </a:rPr>
              <a:t>11 €       Tríptico: 30 € 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56" name="Picture 14" descr="C:\Users\Plaboral\Desktop\Productos COM G5\pps\Aguadora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24" y="845956"/>
            <a:ext cx="557429" cy="17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C:\Users\Plaboral\Desktop\Productos COM G5\pps\Aguadora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13" y="843770"/>
            <a:ext cx="555176" cy="17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 descr="C:\Users\Plaboral\Desktop\Productos COM G5\pps\Aguadoras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64" y="827209"/>
            <a:ext cx="560536" cy="17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17 CuadroTexto"/>
          <p:cNvSpPr txBox="1">
            <a:spLocks noChangeArrowheads="1"/>
          </p:cNvSpPr>
          <p:nvPr/>
        </p:nvSpPr>
        <p:spPr bwMode="auto">
          <a:xfrm>
            <a:off x="345556" y="1874250"/>
            <a:ext cx="251796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latin typeface="Brush Script MT" pitchFamily="66" charset="0"/>
              </a:rPr>
              <a:t>    </a:t>
            </a: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“Colores de África”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sz="1200" dirty="0" smtClean="0">
                <a:latin typeface="+mn-lt"/>
              </a:rPr>
              <a:t>47 </a:t>
            </a:r>
            <a:r>
              <a:rPr lang="es-ES" sz="1200" dirty="0">
                <a:latin typeface="+mn-lt"/>
              </a:rPr>
              <a:t>x </a:t>
            </a:r>
            <a:r>
              <a:rPr lang="es-ES" sz="1200" dirty="0" smtClean="0">
                <a:latin typeface="+mn-lt"/>
              </a:rPr>
              <a:t>31 cm (x 3). </a:t>
            </a:r>
            <a:r>
              <a:rPr lang="es-ES" sz="1200" b="1" dirty="0" smtClean="0">
                <a:latin typeface="+mn-lt"/>
              </a:rPr>
              <a:t>Valorado: 20 €</a:t>
            </a:r>
            <a:endParaRPr lang="es-ES" altLang="es-ES" sz="1200" b="1" dirty="0" smtClean="0">
              <a:latin typeface="+mn-lt"/>
            </a:endParaRPr>
          </a:p>
        </p:txBody>
      </p:sp>
      <p:pic>
        <p:nvPicPr>
          <p:cNvPr id="60" name="Picture 9" descr="C:\Users\Plaboral\Desktop\Productos COM G5\pps\africana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0" y="2435076"/>
            <a:ext cx="2107836" cy="11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7 CuadroTexto"/>
          <p:cNvSpPr txBox="1">
            <a:spLocks noChangeArrowheads="1"/>
          </p:cNvSpPr>
          <p:nvPr/>
        </p:nvSpPr>
        <p:spPr bwMode="auto">
          <a:xfrm>
            <a:off x="3974630" y="2874394"/>
            <a:ext cx="141581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1700" b="1" dirty="0" smtClean="0">
                <a:solidFill>
                  <a:srgbClr val="008080"/>
                </a:solidFill>
                <a:latin typeface="+mn-lt"/>
              </a:rPr>
              <a:t>“</a:t>
            </a: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La Recolecta”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ES" sz="1200" dirty="0">
                <a:latin typeface="+mn-lt"/>
              </a:rPr>
              <a:t>40 x15 cm (x </a:t>
            </a:r>
            <a:r>
              <a:rPr lang="es-ES" sz="1200" dirty="0" smtClean="0">
                <a:latin typeface="+mn-lt"/>
              </a:rPr>
              <a:t>2)</a:t>
            </a:r>
            <a:endParaRPr lang="es-ES" sz="1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Díptico: 10 €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Unidad: 6 €</a:t>
            </a:r>
          </a:p>
        </p:txBody>
      </p:sp>
      <p:pic>
        <p:nvPicPr>
          <p:cNvPr id="62" name="Picture 11" descr="C:\Users\Plaboral\Desktop\Productos COM G5\pps\la recolec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05" y="2684521"/>
            <a:ext cx="1233791" cy="12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17 CuadroTexto"/>
          <p:cNvSpPr txBox="1">
            <a:spLocks noChangeArrowheads="1"/>
          </p:cNvSpPr>
          <p:nvPr/>
        </p:nvSpPr>
        <p:spPr bwMode="auto">
          <a:xfrm>
            <a:off x="14883" y="3629724"/>
            <a:ext cx="29706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“Mujeres en la aldea”</a:t>
            </a:r>
            <a:r>
              <a:rPr lang="es-ES" sz="1800" dirty="0">
                <a:solidFill>
                  <a:srgbClr val="008080"/>
                </a:solidFill>
              </a:rPr>
              <a:t> </a:t>
            </a:r>
            <a:endParaRPr lang="es-ES" sz="1800" dirty="0" smtClean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ES" sz="1200" dirty="0" smtClean="0">
                <a:latin typeface="+mn-lt"/>
              </a:rPr>
              <a:t>     31 </a:t>
            </a:r>
            <a:r>
              <a:rPr lang="es-ES" sz="1200" dirty="0">
                <a:latin typeface="+mn-lt"/>
              </a:rPr>
              <a:t>x 52 </a:t>
            </a:r>
            <a:r>
              <a:rPr lang="es-ES" sz="1200" dirty="0" smtClean="0">
                <a:latin typeface="+mn-lt"/>
              </a:rPr>
              <a:t>cm.</a:t>
            </a:r>
            <a:r>
              <a:rPr lang="es-ES" sz="1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altLang="es-ES" sz="1200" b="1" dirty="0" smtClean="0">
                <a:latin typeface="+mn-lt"/>
              </a:rPr>
              <a:t>Valorado en:  18 €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64" name="Picture 11" descr="C:\Users\Plaboral\Desktop\Productos COM G5\pps\mujer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6" y="4284241"/>
            <a:ext cx="2137058" cy="13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17 CuadroTexto"/>
          <p:cNvSpPr txBox="1">
            <a:spLocks noChangeArrowheads="1"/>
          </p:cNvSpPr>
          <p:nvPr/>
        </p:nvSpPr>
        <p:spPr bwMode="auto">
          <a:xfrm>
            <a:off x="2710445" y="4535656"/>
            <a:ext cx="119307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“Mujer Moliendo”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sz="1200" dirty="0" smtClean="0">
                <a:latin typeface="+mn-lt"/>
              </a:rPr>
              <a:t>57 x 30 cm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Valorado: 20 €</a:t>
            </a:r>
          </a:p>
        </p:txBody>
      </p:sp>
      <p:pic>
        <p:nvPicPr>
          <p:cNvPr id="66" name="Picture 12" descr="C:\Users\Plaboral\Desktop\Productos COM G5\pps\Mujer moliendo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67" y="4100340"/>
            <a:ext cx="1328314" cy="22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1" descr="C:\Users\Plaboral\Desktop\Productos COM G5\pps\poblado1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96" y="5943123"/>
            <a:ext cx="934349" cy="12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 descr="C:\Users\Plaboral\Desktop\Productos COM G5\pps\Poblado2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33" y="5927119"/>
            <a:ext cx="939007" cy="12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" descr="C:\Users\Plaboral\Desktop\Productos COM G5\pps\Poblado3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4" y="5918642"/>
            <a:ext cx="952172" cy="13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17 CuadroTexto"/>
          <p:cNvSpPr txBox="1">
            <a:spLocks noChangeArrowheads="1"/>
          </p:cNvSpPr>
          <p:nvPr/>
        </p:nvSpPr>
        <p:spPr bwMode="auto">
          <a:xfrm>
            <a:off x="3345791" y="6342941"/>
            <a:ext cx="203648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    “Poblado Africano”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ES" sz="1200" dirty="0" smtClean="0">
                <a:latin typeface="+mn-lt"/>
              </a:rPr>
              <a:t>47 </a:t>
            </a:r>
            <a:r>
              <a:rPr lang="es-ES" sz="1200" dirty="0">
                <a:latin typeface="+mn-lt"/>
              </a:rPr>
              <a:t>x </a:t>
            </a:r>
            <a:r>
              <a:rPr lang="es-ES" sz="1200" dirty="0" smtClean="0">
                <a:latin typeface="+mn-lt"/>
              </a:rPr>
              <a:t>31 cm (x 3)</a:t>
            </a:r>
            <a:endParaRPr lang="es-ES" altLang="es-ES" sz="120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>
                <a:latin typeface="+mn-lt"/>
              </a:rPr>
              <a:t> Unidad</a:t>
            </a:r>
            <a:r>
              <a:rPr lang="es-ES" altLang="es-ES" sz="1200" b="1" dirty="0">
                <a:latin typeface="+mn-lt"/>
              </a:rPr>
              <a:t>: </a:t>
            </a:r>
            <a:r>
              <a:rPr lang="es-ES" altLang="es-ES" sz="1200" b="1" dirty="0" smtClean="0">
                <a:latin typeface="+mn-lt"/>
              </a:rPr>
              <a:t>13 €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>
                <a:latin typeface="+mn-lt"/>
              </a:rPr>
              <a:t> Tríptico: 35 €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71" name="Picture 7" descr="C:\Users\Plaboral\Desktop\Productos COM G5\pps\papelera quijot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98" y="429485"/>
            <a:ext cx="1104434" cy="1424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82" y="429485"/>
            <a:ext cx="1077505" cy="1424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F:\WhatsApp\Media\WhatsApp Images\IMG-20140207-WA0000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7" r="35479" b="1375"/>
          <a:stretch/>
        </p:blipFill>
        <p:spPr bwMode="auto">
          <a:xfrm>
            <a:off x="5539084" y="434387"/>
            <a:ext cx="1074916" cy="142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17 CuadroTexto"/>
          <p:cNvSpPr txBox="1">
            <a:spLocks noChangeArrowheads="1"/>
          </p:cNvSpPr>
          <p:nvPr/>
        </p:nvSpPr>
        <p:spPr bwMode="auto">
          <a:xfrm>
            <a:off x="5382271" y="-31417"/>
            <a:ext cx="385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sz="12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   Papeleras. </a:t>
            </a:r>
            <a:r>
              <a:rPr lang="es-ES" sz="1200" dirty="0" smtClean="0">
                <a:latin typeface="+mn-lt"/>
              </a:rPr>
              <a:t>varios </a:t>
            </a:r>
            <a:r>
              <a:rPr lang="es-ES" sz="1200" dirty="0">
                <a:latin typeface="+mn-lt"/>
              </a:rPr>
              <a:t>modelos. </a:t>
            </a:r>
            <a:r>
              <a:rPr lang="es-ES" sz="1200" dirty="0" smtClean="0">
                <a:latin typeface="+mn-lt"/>
              </a:rPr>
              <a:t>Tamaño: 40 x29 </a:t>
            </a:r>
            <a:r>
              <a:rPr lang="es-ES" sz="1200" dirty="0">
                <a:latin typeface="+mn-lt"/>
              </a:rPr>
              <a:t>cm. </a:t>
            </a:r>
            <a:endParaRPr lang="es-ES" sz="12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s-ES" sz="1200" b="1" dirty="0" smtClean="0">
                <a:latin typeface="+mn-lt"/>
              </a:rPr>
              <a:t>                   Cada una </a:t>
            </a:r>
            <a:r>
              <a:rPr lang="es-ES" sz="1200" b="1" dirty="0">
                <a:latin typeface="+mn-lt"/>
              </a:rPr>
              <a:t>v</a:t>
            </a:r>
            <a:r>
              <a:rPr lang="es-ES" altLang="es-ES" sz="1200" b="1" dirty="0" smtClean="0">
                <a:latin typeface="+mn-lt"/>
              </a:rPr>
              <a:t>alorada en: 8 euros.</a:t>
            </a:r>
            <a:endParaRPr lang="es-ES" altLang="es-ES" sz="1400" b="1" dirty="0" smtClean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75" name="17 CuadroTexto"/>
          <p:cNvSpPr txBox="1">
            <a:spLocks noChangeArrowheads="1"/>
          </p:cNvSpPr>
          <p:nvPr/>
        </p:nvSpPr>
        <p:spPr bwMode="auto">
          <a:xfrm>
            <a:off x="5533299" y="2245889"/>
            <a:ext cx="175791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700" dirty="0" smtClean="0">
                <a:solidFill>
                  <a:srgbClr val="008080"/>
                </a:solidFill>
                <a:latin typeface="Brush Script MT" pitchFamily="66" charset="0"/>
              </a:rPr>
              <a:t>“Las Bailarinas”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dirty="0" smtClean="0">
                <a:latin typeface="+mn-lt"/>
              </a:rPr>
              <a:t>       51</a:t>
            </a:r>
            <a:r>
              <a:rPr lang="es-ES" sz="1200" dirty="0" smtClean="0">
                <a:latin typeface="+mn-lt"/>
              </a:rPr>
              <a:t> </a:t>
            </a:r>
            <a:r>
              <a:rPr lang="es-ES" sz="1200" dirty="0">
                <a:latin typeface="+mn-lt"/>
              </a:rPr>
              <a:t>x </a:t>
            </a:r>
            <a:r>
              <a:rPr lang="es-ES" sz="1200" dirty="0" smtClean="0">
                <a:latin typeface="+mn-lt"/>
              </a:rPr>
              <a:t>46 cm.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Valorado en:  25 €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76" name="Picture 10" descr="C:\Users\Plaboral\Desktop\Productos COM G5\pps\bailarinas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7" y="1927156"/>
            <a:ext cx="1907483" cy="164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\\TESLA\comun\Productos COM\Catalogo\2014-01-28 14.48.54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585" r="25021" b="6087"/>
          <a:stretch/>
        </p:blipFill>
        <p:spPr bwMode="auto">
          <a:xfrm>
            <a:off x="9262500" y="32561"/>
            <a:ext cx="1086711" cy="2434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17 CuadroTexto"/>
          <p:cNvSpPr txBox="1">
            <a:spLocks noChangeArrowheads="1"/>
          </p:cNvSpPr>
          <p:nvPr/>
        </p:nvSpPr>
        <p:spPr bwMode="auto">
          <a:xfrm>
            <a:off x="8947441" y="2475008"/>
            <a:ext cx="165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sz="12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   Tríptico </a:t>
            </a:r>
            <a:r>
              <a:rPr lang="es-ES" sz="12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Infantil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sz="1200" dirty="0" smtClean="0">
                <a:latin typeface="+mn-lt"/>
              </a:rPr>
              <a:t>       22 x 22 cm.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       Unidad:  5 €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      Tríptico: 15 €</a:t>
            </a:r>
            <a:endParaRPr lang="es-ES" altLang="es-ES" sz="1200" b="1" dirty="0">
              <a:latin typeface="+mn-lt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5348276" y="3745140"/>
            <a:ext cx="5255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Artículos de Bisutería </a:t>
            </a:r>
            <a:endParaRPr lang="es-ES_tradnl" sz="1500" b="1" u="sng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40" name="Picture 2" descr="\\tesla\comun\CATÁLOGOS Y PRODUCTOS\FOTOS CATÁLOGO\ARTESANAL\2015-04-23 13.02.52.jpg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0" b="-2453"/>
          <a:stretch/>
        </p:blipFill>
        <p:spPr bwMode="auto">
          <a:xfrm rot="10800000">
            <a:off x="7752674" y="4147586"/>
            <a:ext cx="1482681" cy="2146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\\TESLA\comun\Productos COM\Catalogo\2013-11-26 13.51.01.jp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0" r="388"/>
          <a:stretch/>
        </p:blipFill>
        <p:spPr bwMode="auto">
          <a:xfrm>
            <a:off x="5451044" y="4110248"/>
            <a:ext cx="2272143" cy="2146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Rectángulo"/>
          <p:cNvSpPr/>
          <p:nvPr/>
        </p:nvSpPr>
        <p:spPr>
          <a:xfrm>
            <a:off x="8149129" y="6326090"/>
            <a:ext cx="2682628" cy="101566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/>
              <a:t>L</a:t>
            </a:r>
            <a:r>
              <a:rPr lang="es-ES" sz="1200" b="1" dirty="0" smtClean="0"/>
              <a:t>os cuadros se pueden personalizar; tanto el tamaño como los colores.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Todos los productos se realizan mediante encargo</a:t>
            </a:r>
          </a:p>
        </p:txBody>
      </p:sp>
      <p:sp>
        <p:nvSpPr>
          <p:cNvPr id="43" name="17 CuadroTexto"/>
          <p:cNvSpPr txBox="1">
            <a:spLocks noChangeArrowheads="1"/>
          </p:cNvSpPr>
          <p:nvPr/>
        </p:nvSpPr>
        <p:spPr bwMode="auto">
          <a:xfrm>
            <a:off x="5419724" y="6141424"/>
            <a:ext cx="27355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latin typeface="+mn-lt"/>
              </a:rPr>
              <a:t>      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es-ES" altLang="es-ES" sz="1200" b="1" dirty="0" smtClean="0">
                <a:solidFill>
                  <a:srgbClr val="008080"/>
                </a:solidFill>
                <a:latin typeface="+mn-lt"/>
              </a:rPr>
              <a:t>Broches de cápsulas, modelo de sombrero y flores: </a:t>
            </a:r>
            <a:r>
              <a:rPr lang="es-ES" altLang="es-ES" sz="1200" b="1" dirty="0" smtClean="0">
                <a:latin typeface="+mn-lt"/>
              </a:rPr>
              <a:t>2 €.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es-ES" altLang="es-ES" sz="1200" b="1" dirty="0" smtClean="0">
                <a:solidFill>
                  <a:srgbClr val="008080"/>
                </a:solidFill>
                <a:latin typeface="+mn-lt"/>
              </a:rPr>
              <a:t>Collar bolas de fimo</a:t>
            </a:r>
            <a:r>
              <a:rPr lang="es-ES" altLang="es-ES" sz="1200" b="1" dirty="0" smtClean="0">
                <a:latin typeface="+mn-lt"/>
              </a:rPr>
              <a:t>: 6 €.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es-ES" altLang="es-ES" sz="1200" b="1" dirty="0" smtClean="0">
                <a:solidFill>
                  <a:srgbClr val="008080"/>
                </a:solidFill>
                <a:latin typeface="+mn-lt"/>
              </a:rPr>
              <a:t>Collar de cápsulas</a:t>
            </a:r>
            <a:r>
              <a:rPr lang="es-ES" altLang="es-ES" sz="1200" b="1" dirty="0" smtClean="0">
                <a:latin typeface="+mn-lt"/>
              </a:rPr>
              <a:t>: 3,50 €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es-ES" altLang="es-ES" sz="1200" b="1" dirty="0" smtClean="0">
                <a:solidFill>
                  <a:srgbClr val="008080"/>
                </a:solidFill>
                <a:latin typeface="+mn-lt"/>
              </a:rPr>
              <a:t>Pulsera</a:t>
            </a:r>
            <a:r>
              <a:rPr lang="es-ES" altLang="es-ES" sz="1200" b="1" dirty="0" smtClean="0">
                <a:latin typeface="+mn-lt"/>
              </a:rPr>
              <a:t>: 4,50 €</a:t>
            </a:r>
            <a:endParaRPr lang="es-ES" altLang="es-ES" sz="1200" b="1" dirty="0">
              <a:latin typeface="+mn-lt"/>
            </a:endParaRPr>
          </a:p>
        </p:txBody>
      </p:sp>
      <p:pic>
        <p:nvPicPr>
          <p:cNvPr id="44" name="Picture 3" descr="\\TESLA\comun\Productos COM\Catalogo\Collar.jpg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1" r="5398" b="2618"/>
          <a:stretch/>
        </p:blipFill>
        <p:spPr bwMode="auto">
          <a:xfrm>
            <a:off x="9341486" y="4247897"/>
            <a:ext cx="1236669" cy="114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17 CuadroTexto"/>
          <p:cNvSpPr txBox="1">
            <a:spLocks noChangeArrowheads="1"/>
          </p:cNvSpPr>
          <p:nvPr/>
        </p:nvSpPr>
        <p:spPr bwMode="auto">
          <a:xfrm>
            <a:off x="9275745" y="5433740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S" sz="12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</a:t>
            </a:r>
            <a:r>
              <a:rPr lang="es-ES" altLang="es-ES" sz="12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Gargantilla </a:t>
            </a:r>
            <a:r>
              <a:rPr lang="es-ES" altLang="es-ES" sz="1200" b="1" dirty="0" smtClean="0">
                <a:latin typeface="+mn-lt"/>
              </a:rPr>
              <a:t>Valorada en: 6 €</a:t>
            </a:r>
            <a:endParaRPr lang="es-ES" altLang="es-E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3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538928" y="311510"/>
            <a:ext cx="4791690" cy="12268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ES_tradnl" sz="5200" b="1" dirty="0" smtClean="0">
                <a:solidFill>
                  <a:srgbClr val="008080"/>
                </a:solidFill>
                <a:latin typeface="+mj-lt"/>
              </a:rPr>
              <a:t/>
            </a:r>
            <a:br>
              <a:rPr lang="es-ES_tradnl" sz="5200" b="1" dirty="0" smtClean="0">
                <a:solidFill>
                  <a:srgbClr val="008080"/>
                </a:solidFill>
                <a:latin typeface="+mj-lt"/>
              </a:rPr>
            </a:b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5" name="5 Marcador de contenido"/>
          <p:cNvSpPr txBox="1">
            <a:spLocks/>
          </p:cNvSpPr>
          <p:nvPr/>
        </p:nvSpPr>
        <p:spPr>
          <a:xfrm>
            <a:off x="5418931" y="611833"/>
            <a:ext cx="5184576" cy="2988097"/>
          </a:xfrm>
          <a:prstGeom prst="rect">
            <a:avLst/>
          </a:prstGeom>
        </p:spPr>
        <p:txBody>
          <a:bodyPr vert="horz" lIns="108544" tIns="54272" rIns="108544" bIns="54272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15" descr="conten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" y="-88245"/>
            <a:ext cx="10837863" cy="73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06364" y="2772073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306364" y="4716290"/>
            <a:ext cx="1800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 smtClean="0"/>
              <a:t>  </a:t>
            </a:r>
            <a:endParaRPr lang="es-ES" sz="1100" b="1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1674515" y="4787390"/>
            <a:ext cx="181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803760" y="4647503"/>
            <a:ext cx="2576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b="1" u="sng" dirty="0"/>
          </a:p>
        </p:txBody>
      </p:sp>
      <p:sp>
        <p:nvSpPr>
          <p:cNvPr id="19" name="18 Rectángulo"/>
          <p:cNvSpPr/>
          <p:nvPr/>
        </p:nvSpPr>
        <p:spPr>
          <a:xfrm>
            <a:off x="7411837" y="75217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_tradnl" sz="2400" b="1" dirty="0" smtClean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787083" y="1874250"/>
            <a:ext cx="2376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2" name="1 Rectángulo"/>
          <p:cNvSpPr/>
          <p:nvPr/>
        </p:nvSpPr>
        <p:spPr>
          <a:xfrm>
            <a:off x="793" y="-34717"/>
            <a:ext cx="36899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 CREATIVIDAD - Tapices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0" y="205249"/>
            <a:ext cx="361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1200" dirty="0"/>
              <a:t>E</a:t>
            </a:r>
            <a:r>
              <a:rPr lang="es-ES" altLang="es-ES" sz="1200" dirty="0" smtClean="0"/>
              <a:t>laborados </a:t>
            </a:r>
            <a:r>
              <a:rPr lang="es-ES" altLang="es-ES" sz="1200" dirty="0"/>
              <a:t>en bastidores con distintos motivos</a:t>
            </a:r>
            <a:r>
              <a:rPr lang="es-ES" altLang="es-ES" sz="1200" dirty="0" smtClean="0"/>
              <a:t>.</a:t>
            </a:r>
          </a:p>
          <a:p>
            <a:pPr algn="ctr"/>
            <a:r>
              <a:rPr lang="es-ES" altLang="es-ES" sz="1200" b="1" dirty="0" smtClean="0">
                <a:solidFill>
                  <a:srgbClr val="008080"/>
                </a:solidFill>
              </a:rPr>
              <a:t>Tapiz con dibujo </a:t>
            </a:r>
            <a:r>
              <a:rPr lang="es-ES" altLang="es-ES" sz="1200" dirty="0" smtClean="0"/>
              <a:t>(1 m. x 70 cm.): </a:t>
            </a:r>
            <a:r>
              <a:rPr lang="es-ES" altLang="es-ES" sz="1200" b="1" dirty="0" smtClean="0"/>
              <a:t>40 €.</a:t>
            </a:r>
          </a:p>
          <a:p>
            <a:pPr algn="ctr"/>
            <a:r>
              <a:rPr lang="es-ES" altLang="es-ES" sz="1200" b="1" dirty="0" smtClean="0">
                <a:solidFill>
                  <a:srgbClr val="008080"/>
                </a:solidFill>
              </a:rPr>
              <a:t>Tapiz </a:t>
            </a:r>
            <a:r>
              <a:rPr lang="es-ES" altLang="es-ES" sz="1200" b="1" dirty="0">
                <a:solidFill>
                  <a:srgbClr val="008080"/>
                </a:solidFill>
              </a:rPr>
              <a:t>sin dibujo </a:t>
            </a:r>
            <a:r>
              <a:rPr lang="es-ES" altLang="es-ES" sz="1200" dirty="0"/>
              <a:t>(1 m. x 70 cm.): </a:t>
            </a:r>
            <a:r>
              <a:rPr lang="es-ES" altLang="es-ES" sz="1200" b="1" dirty="0" smtClean="0"/>
              <a:t>35 €</a:t>
            </a:r>
          </a:p>
          <a:p>
            <a:pPr algn="ctr"/>
            <a:r>
              <a:rPr lang="es-ES" altLang="es-ES" sz="1200" b="1" dirty="0" smtClean="0"/>
              <a:t> </a:t>
            </a:r>
            <a:endParaRPr lang="es-ES" altLang="es-ES" sz="1200" b="1" dirty="0">
              <a:solidFill>
                <a:srgbClr val="008080"/>
              </a:solidFill>
            </a:endParaRPr>
          </a:p>
        </p:txBody>
      </p:sp>
      <p:pic>
        <p:nvPicPr>
          <p:cNvPr id="18" name="Picture 3" descr="C:\Users\Plaboral\Desktop\Productos COM G5\pps\cazad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09" y="860452"/>
            <a:ext cx="1245106" cy="171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Plaboral\Desktop\Productos COM G5\pps\Seta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6" y="4362643"/>
            <a:ext cx="1250572" cy="17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Users\Plaboral\Desktop\Productos COM G5\pps\Arbol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76" y="2613901"/>
            <a:ext cx="1245106" cy="16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Users\Plaboral\Desktop\Productos COM G5\pps\Poblado tapiz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" r="4091"/>
          <a:stretch/>
        </p:blipFill>
        <p:spPr bwMode="auto">
          <a:xfrm>
            <a:off x="492720" y="822961"/>
            <a:ext cx="1583170" cy="176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\\tesla\comun\CATÁLOGOS Y PRODUCTOS\Productos COM\Productos COM G5\DSCN773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" r="9268" b="2204"/>
          <a:stretch/>
        </p:blipFill>
        <p:spPr bwMode="auto">
          <a:xfrm>
            <a:off x="492968" y="2580319"/>
            <a:ext cx="1582922" cy="23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:\DCIM\Camera\2014-02-07 10.41.0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r="3" b="6074"/>
          <a:stretch/>
        </p:blipFill>
        <p:spPr bwMode="auto">
          <a:xfrm>
            <a:off x="492720" y="4977388"/>
            <a:ext cx="1583170" cy="22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tesla\comun\FOTOS\CREATIVIDAD\DSCN4420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7"/>
          <a:stretch/>
        </p:blipFill>
        <p:spPr bwMode="auto">
          <a:xfrm>
            <a:off x="3656973" y="5657"/>
            <a:ext cx="1622582" cy="2076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:\DCIM\Camera\2014-02-07 10.37.58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3085" r="14193" b="2797"/>
          <a:stretch/>
        </p:blipFill>
        <p:spPr bwMode="auto">
          <a:xfrm>
            <a:off x="3637173" y="4479836"/>
            <a:ext cx="958558" cy="15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tesla\comun\FOTOS\CREATIVIDAD\DSCN7819.JPG"/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3" y="2147670"/>
            <a:ext cx="1642382" cy="22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4527282" y="4844080"/>
            <a:ext cx="9671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   Tapiz</a:t>
            </a:r>
          </a:p>
          <a:p>
            <a:r>
              <a:rPr lang="es-ES" sz="1200" b="1" dirty="0" smtClean="0">
                <a:solidFill>
                  <a:srgbClr val="008080"/>
                </a:solidFill>
              </a:rPr>
              <a:t>Pequeño</a:t>
            </a:r>
          </a:p>
          <a:p>
            <a:r>
              <a:rPr lang="es-ES" sz="1200" b="1" dirty="0" smtClean="0"/>
              <a:t>Valor: 10 €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2120156" y="6065038"/>
            <a:ext cx="3222131" cy="12003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Todos los tapices se realizan por encargo.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Dinos tu idea y nosotros la plasmaremos en el tapiz.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Los colores también se pueden elegir.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Se puede hacer a cualquier medida, con un máximo de 1 metro x 70 cm.</a:t>
            </a:r>
          </a:p>
        </p:txBody>
      </p:sp>
      <p:sp>
        <p:nvSpPr>
          <p:cNvPr id="94" name="93 Rectángulo"/>
          <p:cNvSpPr/>
          <p:nvPr/>
        </p:nvSpPr>
        <p:spPr>
          <a:xfrm>
            <a:off x="5427229" y="-62702"/>
            <a:ext cx="41511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ES" sz="15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 CREATIVIDAD</a:t>
            </a:r>
            <a:endParaRPr lang="es-ES" sz="1500" b="1" u="sng" dirty="0">
              <a:solidFill>
                <a:srgbClr val="008080"/>
              </a:solidFill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5390445" y="167963"/>
            <a:ext cx="4321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200" dirty="0" smtClean="0"/>
              <a:t>Elaboramos cojines y alfombras a mano, con </a:t>
            </a:r>
          </a:p>
          <a:p>
            <a:r>
              <a:rPr lang="es-ES" altLang="es-ES" sz="1200" dirty="0"/>
              <a:t>t</a:t>
            </a:r>
            <a:r>
              <a:rPr lang="es-ES" altLang="es-ES" sz="1200" dirty="0" smtClean="0"/>
              <a:t>odo tipo </a:t>
            </a:r>
            <a:r>
              <a:rPr lang="es-ES" altLang="es-ES" sz="1200" dirty="0"/>
              <a:t>de motivos: florales, </a:t>
            </a:r>
            <a:r>
              <a:rPr lang="es-ES" altLang="es-ES" sz="1200" dirty="0" smtClean="0"/>
              <a:t>infantiles,</a:t>
            </a:r>
          </a:p>
          <a:p>
            <a:r>
              <a:rPr lang="es-ES" altLang="es-ES" sz="1200" dirty="0" smtClean="0"/>
              <a:t>deportivos…(escudos..)</a:t>
            </a:r>
            <a:endParaRPr lang="es-ES" altLang="es-ES" sz="1200" dirty="0"/>
          </a:p>
        </p:txBody>
      </p:sp>
      <p:pic>
        <p:nvPicPr>
          <p:cNvPr id="96" name="Picture 2" descr="C:\Users\Plaboral\Desktop\Productos COM G5\pps\Cojin flor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4" y="836484"/>
            <a:ext cx="1603107" cy="143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 descr="C:\Users\Plaboral\Desktop\Productos COM G5\pps\Cojin coche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4" y="2270122"/>
            <a:ext cx="1603108" cy="1477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" descr="\\tesla\comun\CATÁLOGOS Y PRODUCTOS\Productos COM\Productos COM G5\DSCN7759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5207"/>
          <a:stretch/>
        </p:blipFill>
        <p:spPr bwMode="auto">
          <a:xfrm>
            <a:off x="7149371" y="836483"/>
            <a:ext cx="1585416" cy="1495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\\tesla\comun\CATÁLOGOS Y PRODUCTOS\Productos COM\Productos COM G5\pps\Cojin flor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72" y="2281039"/>
            <a:ext cx="1585415" cy="1485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\\tesla\comun\FOTOS\CREATIVIDAD\CIMG5254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11665" r="17385"/>
          <a:stretch/>
        </p:blipFill>
        <p:spPr bwMode="auto">
          <a:xfrm>
            <a:off x="8868208" y="2143555"/>
            <a:ext cx="1816555" cy="152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100 Rectángulo"/>
          <p:cNvSpPr/>
          <p:nvPr/>
        </p:nvSpPr>
        <p:spPr>
          <a:xfrm>
            <a:off x="8933116" y="167963"/>
            <a:ext cx="1556948" cy="12003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El diseño se puede elegir por catálogo o mediante un diseño personalizado.  </a:t>
            </a:r>
          </a:p>
        </p:txBody>
      </p:sp>
      <p:sp>
        <p:nvSpPr>
          <p:cNvPr id="102" name="101 CuadroTexto"/>
          <p:cNvSpPr txBox="1"/>
          <p:nvPr/>
        </p:nvSpPr>
        <p:spPr>
          <a:xfrm>
            <a:off x="8734787" y="1435668"/>
            <a:ext cx="195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 medida de cada cojín es de </a:t>
            </a:r>
            <a:r>
              <a:rPr lang="es-ES" sz="1200" dirty="0"/>
              <a:t>40 x 40 </a:t>
            </a:r>
            <a:r>
              <a:rPr lang="es-ES" sz="1200" dirty="0" smtClean="0"/>
              <a:t>cm. </a:t>
            </a:r>
          </a:p>
          <a:p>
            <a:r>
              <a:rPr lang="es-ES" sz="1200" b="1" dirty="0" smtClean="0"/>
              <a:t>Valor de cada uno: 16 €. </a:t>
            </a:r>
            <a:endParaRPr lang="es-ES_tradnl" sz="1200" b="1" dirty="0"/>
          </a:p>
        </p:txBody>
      </p:sp>
      <p:sp>
        <p:nvSpPr>
          <p:cNvPr id="103" name="102 Rectángulo"/>
          <p:cNvSpPr/>
          <p:nvPr/>
        </p:nvSpPr>
        <p:spPr>
          <a:xfrm>
            <a:off x="5390445" y="3806642"/>
            <a:ext cx="26870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u="sng" dirty="0" smtClean="0">
                <a:solidFill>
                  <a:srgbClr val="008080"/>
                </a:solidFill>
              </a:rPr>
              <a:t>Alfombras</a:t>
            </a:r>
            <a:r>
              <a:rPr lang="es-ES" sz="1500" b="1" dirty="0" smtClean="0">
                <a:solidFill>
                  <a:srgbClr val="008080"/>
                </a:solidFill>
              </a:rPr>
              <a:t> </a:t>
            </a:r>
          </a:p>
          <a:p>
            <a:r>
              <a:rPr lang="es-ES" sz="1200" dirty="0" smtClean="0"/>
              <a:t>            Medida: 1 metro x 50 cm</a:t>
            </a:r>
          </a:p>
          <a:p>
            <a:r>
              <a:rPr lang="es-ES" sz="1200" b="1" dirty="0" smtClean="0"/>
              <a:t>                        Valor: 30  €</a:t>
            </a:r>
            <a:endParaRPr lang="es-ES" sz="1200" b="1" dirty="0"/>
          </a:p>
        </p:txBody>
      </p:sp>
      <p:pic>
        <p:nvPicPr>
          <p:cNvPr id="104" name="Picture 5" descr="C:\Users\Plaboral\Desktop\Productos COM G5\pps\Alfombra flores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5" y="4480934"/>
            <a:ext cx="2510432" cy="13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 descr="\\tesla\comun\FOTOS\CREATIVIDAD\IMG_20130528_161212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8272"/>
          <a:stretch/>
        </p:blipFill>
        <p:spPr bwMode="auto">
          <a:xfrm>
            <a:off x="9163348" y="3967148"/>
            <a:ext cx="1132353" cy="1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\\tesla\comun\FOTOS\CREATIVIDAD\IMG_20130528_161151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5758" b="6368"/>
          <a:stretch/>
        </p:blipFill>
        <p:spPr bwMode="auto">
          <a:xfrm>
            <a:off x="8191021" y="3967148"/>
            <a:ext cx="972108" cy="1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\\tesla\comun\CATÁLOGOS Y PRODUCTOS\Productos COM\Productos COM G5\pps\Alfombra patos.JPG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5" y="5896610"/>
            <a:ext cx="2493501" cy="1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107 Rectángulo"/>
          <p:cNvSpPr/>
          <p:nvPr/>
        </p:nvSpPr>
        <p:spPr>
          <a:xfrm>
            <a:off x="8191021" y="5653742"/>
            <a:ext cx="2313250" cy="138499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 smtClean="0"/>
              <a:t>La medida de las alfombras es de 1 metro x 50 cm. Es posible hacerlo en otra medida superior (aumentando así su valor)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/>
              <a:t>Todos  se realizan por encargo</a:t>
            </a:r>
            <a:r>
              <a:rPr lang="es-ES" sz="1200" b="1" dirty="0" smtClean="0"/>
              <a:t>.</a:t>
            </a:r>
            <a:endParaRPr lang="es-ES" sz="1200" b="1" dirty="0"/>
          </a:p>
        </p:txBody>
      </p:sp>
      <p:sp>
        <p:nvSpPr>
          <p:cNvPr id="109" name="108 Rectángulo"/>
          <p:cNvSpPr/>
          <p:nvPr/>
        </p:nvSpPr>
        <p:spPr>
          <a:xfrm>
            <a:off x="8225415" y="5075455"/>
            <a:ext cx="2278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8080"/>
                </a:solidFill>
              </a:rPr>
              <a:t>Conjunto de Baño</a:t>
            </a:r>
          </a:p>
          <a:p>
            <a:pPr algn="ctr"/>
            <a:r>
              <a:rPr lang="es-ES" sz="1200" b="1" dirty="0" smtClean="0"/>
              <a:t>Valor</a:t>
            </a:r>
            <a:r>
              <a:rPr lang="es-ES" sz="1200" b="1" dirty="0"/>
              <a:t>: </a:t>
            </a:r>
            <a:r>
              <a:rPr lang="es-ES" sz="1200" b="1" dirty="0" smtClean="0"/>
              <a:t>40  </a:t>
            </a:r>
            <a:r>
              <a:rPr lang="es-ES" sz="1200" b="1" dirty="0"/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002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onten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7" y="-19539"/>
            <a:ext cx="10881677" cy="72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19725" y="-56865"/>
            <a:ext cx="4041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u="sng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CREATIVIDAD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" y="-19539"/>
            <a:ext cx="5411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CREATIVIDAD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:     Realizamos </a:t>
            </a:r>
            <a:r>
              <a:rPr lang="es-ES" altLang="es-ES" sz="1500" b="1" dirty="0" smtClean="0">
                <a:solidFill>
                  <a:srgbClr val="008080"/>
                </a:solidFill>
              </a:rPr>
              <a:t>cojines</a:t>
            </a:r>
            <a:r>
              <a:rPr lang="es-ES" altLang="es-ES" sz="1500" b="1" dirty="0">
                <a:solidFill>
                  <a:srgbClr val="008080"/>
                </a:solidFill>
              </a:rPr>
              <a:t>, </a:t>
            </a:r>
          </a:p>
          <a:p>
            <a:pPr algn="ctr"/>
            <a:r>
              <a:rPr lang="es-ES" altLang="es-ES" sz="1500" b="1" dirty="0" smtClean="0">
                <a:solidFill>
                  <a:srgbClr val="008080"/>
                </a:solidFill>
              </a:rPr>
              <a:t>alfombras</a:t>
            </a:r>
            <a:r>
              <a:rPr lang="es-ES" altLang="es-ES" sz="1500" b="1" dirty="0">
                <a:solidFill>
                  <a:srgbClr val="008080"/>
                </a:solidFill>
              </a:rPr>
              <a:t>, tapices, artículos de tela y fieltro…</a:t>
            </a:r>
          </a:p>
          <a:p>
            <a:pPr algn="ctr"/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38644" y="3404543"/>
            <a:ext cx="184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15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0" name="Picture 3" descr="C:\Users\Plaboral\Desktop\Productos COM G5\pps\Sacos terapeuticos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36" y="765292"/>
            <a:ext cx="1845566" cy="138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TESLA\comun\Productos COM\Catalogo\2014-01-28 14.53.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1417" r="2778" b="10074"/>
          <a:stretch/>
        </p:blipFill>
        <p:spPr bwMode="auto">
          <a:xfrm>
            <a:off x="471206" y="981413"/>
            <a:ext cx="2715478" cy="116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4355" y="487607"/>
            <a:ext cx="518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Almohadas </a:t>
            </a:r>
            <a:r>
              <a:rPr lang="es-ES" sz="1200" b="1" dirty="0">
                <a:solidFill>
                  <a:srgbClr val="008080"/>
                </a:solidFill>
              </a:rPr>
              <a:t>terapéuticas de </a:t>
            </a:r>
            <a:r>
              <a:rPr lang="es-ES" sz="1200" b="1" dirty="0" smtClean="0">
                <a:solidFill>
                  <a:srgbClr val="008080"/>
                </a:solidFill>
              </a:rPr>
              <a:t>algodón</a:t>
            </a:r>
            <a:r>
              <a:rPr lang="es-ES" sz="1200" dirty="0"/>
              <a:t>:</a:t>
            </a:r>
            <a:r>
              <a:rPr lang="es-ES" sz="1200" dirty="0" smtClean="0"/>
              <a:t> pintadas a mano y</a:t>
            </a:r>
            <a:r>
              <a:rPr lang="es-ES" altLang="es-ES" sz="1200" dirty="0" smtClean="0"/>
              <a:t> </a:t>
            </a:r>
            <a:r>
              <a:rPr lang="es-ES" altLang="es-ES" sz="1200" dirty="0"/>
              <a:t>elaboradas con una </a:t>
            </a:r>
            <a:r>
              <a:rPr lang="es-ES" altLang="es-ES" sz="1200" dirty="0" smtClean="0"/>
              <a:t>mezcla de semillas. 50</a:t>
            </a:r>
            <a:r>
              <a:rPr lang="es-ES" sz="1200" dirty="0" smtClean="0"/>
              <a:t> </a:t>
            </a:r>
            <a:r>
              <a:rPr lang="es-ES" sz="1200" dirty="0"/>
              <a:t>x </a:t>
            </a:r>
            <a:r>
              <a:rPr lang="es-ES" sz="1200" dirty="0" smtClean="0"/>
              <a:t>22 cm. </a:t>
            </a:r>
            <a:r>
              <a:rPr lang="es-ES" sz="1200" b="1" dirty="0" smtClean="0"/>
              <a:t>Valor: 8 €</a:t>
            </a:r>
            <a:endParaRPr lang="es-ES" sz="1200" b="1" dirty="0"/>
          </a:p>
          <a:p>
            <a:endParaRPr lang="es-ES" sz="1200" dirty="0"/>
          </a:p>
        </p:txBody>
      </p:sp>
      <p:pic>
        <p:nvPicPr>
          <p:cNvPr id="13" name="Picture 2" descr="C:\Users\Plaboral\Desktop\Productos COM G5\pps\Portatijer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5" y="4860304"/>
            <a:ext cx="1088395" cy="237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8537" y="4188762"/>
            <a:ext cx="162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Artículos de costura</a:t>
            </a:r>
            <a:endParaRPr lang="es-ES" sz="1200" b="1" dirty="0">
              <a:solidFill>
                <a:srgbClr val="008080"/>
              </a:solidFill>
            </a:endParaRPr>
          </a:p>
          <a:p>
            <a:r>
              <a:rPr lang="es-ES" sz="1200" b="1" dirty="0" smtClean="0"/>
              <a:t>Acericos: 4 €	     </a:t>
            </a:r>
          </a:p>
          <a:p>
            <a:r>
              <a:rPr lang="es-ES" sz="1200" b="1" dirty="0" smtClean="0"/>
              <a:t>Porta tijeras: 4 €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36462" y="2148551"/>
            <a:ext cx="1772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8080"/>
                </a:solidFill>
              </a:rPr>
              <a:t>Porta libros. </a:t>
            </a:r>
            <a:r>
              <a:rPr lang="es-ES" sz="1200" dirty="0"/>
              <a:t>A</a:t>
            </a:r>
            <a:r>
              <a:rPr lang="es-ES" sz="1200" dirty="0" smtClean="0"/>
              <a:t> medida.        </a:t>
            </a:r>
            <a:r>
              <a:rPr lang="es-ES" sz="1200" b="1" dirty="0" smtClean="0"/>
              <a:t>Valor: 5 €</a:t>
            </a:r>
            <a:endParaRPr lang="es-ES" sz="1200" dirty="0"/>
          </a:p>
        </p:txBody>
      </p:sp>
      <p:pic>
        <p:nvPicPr>
          <p:cNvPr id="2052" name="Picture 4" descr="\\tesla\comun\Productos COM\Productos COM G5\pps\Portalibr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6" y="2661333"/>
            <a:ext cx="1611767" cy="1400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laboral\Desktop\Productos COM G5\pps\marcapaginaspal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3" b="5619"/>
          <a:stretch/>
        </p:blipFill>
        <p:spPr bwMode="auto">
          <a:xfrm>
            <a:off x="5423658" y="2935590"/>
            <a:ext cx="2372931" cy="1379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419725" y="2473925"/>
            <a:ext cx="3815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Marca páginas;</a:t>
            </a:r>
            <a:r>
              <a:rPr lang="es-ES" sz="1200" dirty="0"/>
              <a:t> </a:t>
            </a:r>
            <a:r>
              <a:rPr lang="es-ES" sz="1200" dirty="0" smtClean="0"/>
              <a:t>Se pueden personalizar </a:t>
            </a:r>
          </a:p>
          <a:p>
            <a:r>
              <a:rPr lang="es-ES" sz="1200" dirty="0" smtClean="0"/>
              <a:t>con nombres, fechas…</a:t>
            </a:r>
            <a:r>
              <a:rPr lang="es-ES" sz="1200" b="1" dirty="0" smtClean="0"/>
              <a:t>Valor: 1 €</a:t>
            </a:r>
            <a:endParaRPr lang="es-ES" sz="1200" b="1" dirty="0"/>
          </a:p>
        </p:txBody>
      </p:sp>
      <p:pic>
        <p:nvPicPr>
          <p:cNvPr id="23" name="Picture 5" descr="C:\Users\Plaboral\Desktop\Productos COM G5\pps\llavero estrell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7" b="3069"/>
          <a:stretch/>
        </p:blipFill>
        <p:spPr bwMode="auto">
          <a:xfrm>
            <a:off x="4053493" y="6024369"/>
            <a:ext cx="1085269" cy="118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Plaboral\Desktop\Productos COM G5\pps\llavero corazon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 bwMode="auto">
          <a:xfrm>
            <a:off x="2798491" y="4840267"/>
            <a:ext cx="1085269" cy="124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78771" y="5214896"/>
            <a:ext cx="1440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Llaveros de fieltro: </a:t>
            </a:r>
            <a:r>
              <a:rPr lang="es-ES" sz="1200" dirty="0" smtClean="0"/>
              <a:t>modelos </a:t>
            </a:r>
          </a:p>
          <a:p>
            <a:r>
              <a:rPr lang="es-ES" sz="1200" dirty="0" smtClean="0"/>
              <a:t>y colores a elegir.</a:t>
            </a:r>
          </a:p>
          <a:p>
            <a:r>
              <a:rPr lang="es-ES" sz="1200" b="1" dirty="0" smtClean="0"/>
              <a:t>Valor: 3 €</a:t>
            </a:r>
            <a:endParaRPr lang="es-ES" sz="1200" b="1" dirty="0"/>
          </a:p>
        </p:txBody>
      </p:sp>
      <p:sp>
        <p:nvSpPr>
          <p:cNvPr id="11" name="10 Rectángulo"/>
          <p:cNvSpPr/>
          <p:nvPr/>
        </p:nvSpPr>
        <p:spPr>
          <a:xfrm>
            <a:off x="7407090" y="346333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_tradnl" sz="24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411223" y="256775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Broches de fieltro</a:t>
            </a:r>
            <a:r>
              <a:rPr lang="es-ES" sz="1200" dirty="0" smtClean="0"/>
              <a:t>, de diferentes colores y formas.</a:t>
            </a:r>
          </a:p>
          <a:p>
            <a:r>
              <a:rPr lang="es-ES" sz="1200" dirty="0" smtClean="0"/>
              <a:t>Todos los broches están </a:t>
            </a:r>
            <a:r>
              <a:rPr lang="es-ES" sz="1200" b="1" dirty="0" smtClean="0"/>
              <a:t>valorados en: 3 €</a:t>
            </a:r>
            <a:endParaRPr lang="es-ES" sz="1200" b="1" dirty="0"/>
          </a:p>
        </p:txBody>
      </p:sp>
      <p:pic>
        <p:nvPicPr>
          <p:cNvPr id="34" name="Picture 8" descr="C:\Users\Plaboral\Desktop\Productos COM G5\pps\broche tres espirales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98" b="-1"/>
          <a:stretch/>
        </p:blipFill>
        <p:spPr bwMode="auto">
          <a:xfrm>
            <a:off x="6361950" y="695836"/>
            <a:ext cx="684450" cy="17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C:\Users\Plaboral\Desktop\Productos COM G5\pps\broche tres espriales2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168" t="-5034" r="-13330" b="-4550"/>
          <a:stretch/>
        </p:blipFill>
        <p:spPr bwMode="auto">
          <a:xfrm>
            <a:off x="5423660" y="648583"/>
            <a:ext cx="938290" cy="1853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tesla\comun\CATÁLOGOS Y PRODUCTOS\Productos COM\Productos COM G5\pps\broche espriral rosa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" r="7080" b="4281"/>
          <a:stretch/>
        </p:blipFill>
        <p:spPr bwMode="auto">
          <a:xfrm>
            <a:off x="7147123" y="722225"/>
            <a:ext cx="792088" cy="173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DCIM\Camera\2014-02-06 13.15.40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3943" r="12147" b="-2347"/>
          <a:stretch/>
        </p:blipFill>
        <p:spPr bwMode="auto">
          <a:xfrm>
            <a:off x="9686505" y="2613550"/>
            <a:ext cx="1096929" cy="1051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esla\comun\CATÁLOGOS Y PRODUCTOS\Productos COM\Productos COM G5\DSCN77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3003" r="10933"/>
          <a:stretch/>
        </p:blipFill>
        <p:spPr bwMode="auto">
          <a:xfrm>
            <a:off x="1458491" y="4881345"/>
            <a:ext cx="1149788" cy="2350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Camera\2014-02-06 13.14.53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1" b="4522"/>
          <a:stretch/>
        </p:blipFill>
        <p:spPr bwMode="auto">
          <a:xfrm rot="5400000" flipH="1">
            <a:off x="8729792" y="447140"/>
            <a:ext cx="2369208" cy="168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tesla\comun\CATÁLOGOS Y PRODUCTOS\Productos COM\Productos COM G5\DSCN7766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47652" r="17143" b="7582"/>
          <a:stretch/>
        </p:blipFill>
        <p:spPr bwMode="auto">
          <a:xfrm>
            <a:off x="8094190" y="2661333"/>
            <a:ext cx="1562699" cy="955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Camera\2014-02-06 13.13.59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3" r="6363"/>
          <a:stretch/>
        </p:blipFill>
        <p:spPr bwMode="auto">
          <a:xfrm>
            <a:off x="8043378" y="765292"/>
            <a:ext cx="985597" cy="1693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CIM\Camera\2014-02-06 13.03.49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11867" r="20012" b="10904"/>
          <a:stretch/>
        </p:blipFill>
        <p:spPr bwMode="auto">
          <a:xfrm>
            <a:off x="3874235" y="2550852"/>
            <a:ext cx="1407467" cy="1145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3737743" y="2199668"/>
            <a:ext cx="1716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  Monedero Fieltro. </a:t>
            </a:r>
          </a:p>
          <a:p>
            <a:r>
              <a:rPr lang="es-ES" sz="1200" b="1" dirty="0" smtClean="0"/>
              <a:t>           Valor:  3 €</a:t>
            </a:r>
            <a:endParaRPr lang="es-ES" sz="1200" b="1" dirty="0"/>
          </a:p>
        </p:txBody>
      </p:sp>
      <p:pic>
        <p:nvPicPr>
          <p:cNvPr id="37" name="Picture 6" descr="C:\Users\Plaboral\Desktop\Productos COM G5\pps\marcapag fiel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21" y="5668771"/>
            <a:ext cx="1437514" cy="1603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C:\Users\Plaboral\Desktop\Productos COM G5\pps\marcapg e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12" y="6120394"/>
            <a:ext cx="891218" cy="116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C:\Users\Plaboral\Desktop\Productos COM G5\pps\marcapg a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9" y="4701758"/>
            <a:ext cx="902950" cy="141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419725" y="4254508"/>
            <a:ext cx="2623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8080"/>
                </a:solidFill>
              </a:rPr>
              <a:t>Marca páginas</a:t>
            </a:r>
            <a:r>
              <a:rPr lang="es-ES" sz="1200" dirty="0" smtClean="0"/>
              <a:t>. Las letras se </a:t>
            </a:r>
          </a:p>
          <a:p>
            <a:pPr algn="ctr"/>
            <a:r>
              <a:rPr lang="es-ES" sz="1200" dirty="0" smtClean="0"/>
              <a:t>pueden personalizar. </a:t>
            </a:r>
            <a:r>
              <a:rPr lang="es-ES" sz="1200" b="1" dirty="0" smtClean="0"/>
              <a:t>Valor: 3 €</a:t>
            </a:r>
            <a:endParaRPr lang="es-ES" sz="1200" b="1" dirty="0"/>
          </a:p>
        </p:txBody>
      </p:sp>
      <p:pic>
        <p:nvPicPr>
          <p:cNvPr id="1032" name="Picture 8" descr="\\tesla\comun\CATÁLOGOS Y PRODUCTOS\Productos COM\Productos COM G5\pps\marcapg p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9" y="4716173"/>
            <a:ext cx="1438044" cy="864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DCIM\Camera\2014-02-06 15.46.36.jpg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1503" r="22259" b="6746"/>
          <a:stretch/>
        </p:blipFill>
        <p:spPr bwMode="auto">
          <a:xfrm>
            <a:off x="7867203" y="4155372"/>
            <a:ext cx="1205012" cy="302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800868" y="3681609"/>
            <a:ext cx="136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Collar de fieltro</a:t>
            </a:r>
            <a:r>
              <a:rPr lang="es-ES" sz="1200" dirty="0" smtClean="0"/>
              <a:t>.</a:t>
            </a:r>
            <a:endParaRPr lang="es-ES" sz="1200" dirty="0"/>
          </a:p>
          <a:p>
            <a:r>
              <a:rPr lang="es-ES" sz="1200" b="1" dirty="0"/>
              <a:t> </a:t>
            </a:r>
            <a:r>
              <a:rPr lang="es-ES" sz="1200" b="1" dirty="0" smtClean="0"/>
              <a:t>     Valor: 3 € </a:t>
            </a:r>
            <a:endParaRPr lang="es-ES" sz="1200" b="1" dirty="0"/>
          </a:p>
        </p:txBody>
      </p:sp>
      <p:pic>
        <p:nvPicPr>
          <p:cNvPr id="41" name="Picture 2" descr="F:\DCIM\Camera\2014-02-07 09.52.58.jpg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7" t="3912" r="2427" b="3228"/>
          <a:stretch/>
        </p:blipFill>
        <p:spPr bwMode="auto">
          <a:xfrm>
            <a:off x="3962555" y="4062065"/>
            <a:ext cx="1448665" cy="1152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3823375" y="3643868"/>
            <a:ext cx="162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       Ambientador lavanda. </a:t>
            </a:r>
            <a:r>
              <a:rPr lang="es-ES" sz="1200" b="1" dirty="0" smtClean="0"/>
              <a:t>Valor</a:t>
            </a:r>
            <a:r>
              <a:rPr lang="es-ES" sz="1200" b="1" dirty="0"/>
              <a:t>:  3 €</a:t>
            </a:r>
            <a:endParaRPr lang="es-ES_tradnl" sz="1200" b="1" dirty="0"/>
          </a:p>
        </p:txBody>
      </p:sp>
      <p:pic>
        <p:nvPicPr>
          <p:cNvPr id="43" name="Picture 3" descr="\\tesla\comun\FOTOS\CREATIVIDAD\Productos Creatividad\2015-01-19 12.48.00.jp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7" t="5919" r="6730" b="3424"/>
          <a:stretch/>
        </p:blipFill>
        <p:spPr bwMode="auto">
          <a:xfrm>
            <a:off x="9138588" y="5082547"/>
            <a:ext cx="1674814" cy="201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9072215" y="3931342"/>
            <a:ext cx="1603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8080"/>
                </a:solidFill>
              </a:rPr>
              <a:t>Cuadro pespunteado </a:t>
            </a:r>
          </a:p>
          <a:p>
            <a:pPr algn="ctr"/>
            <a:r>
              <a:rPr lang="es-ES" sz="1200" b="1" i="1" dirty="0">
                <a:solidFill>
                  <a:srgbClr val="008080"/>
                </a:solidFill>
              </a:rPr>
              <a:t>“La bailarina” </a:t>
            </a:r>
          </a:p>
          <a:p>
            <a:pPr algn="ctr"/>
            <a:r>
              <a:rPr lang="es-ES" sz="1200" dirty="0" smtClean="0"/>
              <a:t>Medida: 20 x 30 cm. </a:t>
            </a:r>
          </a:p>
          <a:p>
            <a:pPr algn="ctr"/>
            <a:r>
              <a:rPr lang="es-ES" sz="1200" b="1" dirty="0" smtClean="0"/>
              <a:t>Valor: 7 € </a:t>
            </a:r>
            <a:endParaRPr lang="es-ES" sz="1200" b="1" dirty="0"/>
          </a:p>
        </p:txBody>
      </p:sp>
      <p:pic>
        <p:nvPicPr>
          <p:cNvPr id="25" name="Picture 3" descr="C:\Users\Plaboral\Desktop\Productos COM G5\pps\llavero flor.JP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73"/>
          <a:stretch/>
        </p:blipFill>
        <p:spPr bwMode="auto">
          <a:xfrm>
            <a:off x="2768095" y="6075837"/>
            <a:ext cx="1085269" cy="117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\\tesla\comun\CATÁLOGOS Y PRODUCTOS\FOTOS CATÁLOGO\ARTESANAL\Bolsa pan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5" y="2606017"/>
            <a:ext cx="1613387" cy="2151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1962547" y="2286785"/>
            <a:ext cx="1903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  Bolsa de pan. </a:t>
            </a:r>
            <a:r>
              <a:rPr lang="es-ES" sz="1200" b="1" dirty="0" smtClean="0"/>
              <a:t>Valor: 6 €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5256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15" descr="conten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3510"/>
            <a:ext cx="10881677" cy="731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5398160" y="-101673"/>
            <a:ext cx="448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b="1" u="sng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</a:t>
            </a:r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CONSERVAS</a:t>
            </a:r>
            <a:r>
              <a:rPr lang="es-ES_tradnl" sz="24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 </a:t>
            </a:r>
            <a:endParaRPr lang="es-ES_tradnl" sz="2400" b="1" u="sng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30" name="Picture 2" descr="\\tesla\comun\CATÁLOGOS Y PRODUCTOS\Productos COM\Catalogo\Pimineto Carameliz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1" r="4264" b="11079"/>
          <a:stretch/>
        </p:blipFill>
        <p:spPr bwMode="auto">
          <a:xfrm>
            <a:off x="7800419" y="231839"/>
            <a:ext cx="1396998" cy="1368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5548738" y="383697"/>
            <a:ext cx="239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8080"/>
                </a:solidFill>
              </a:rPr>
              <a:t>Conservas de:</a:t>
            </a:r>
          </a:p>
          <a:p>
            <a:pPr marL="171450" indent="-171450">
              <a:buFontTx/>
              <a:buChar char="-"/>
            </a:pPr>
            <a:r>
              <a:rPr lang="es-ES" sz="1200" b="1" dirty="0" smtClean="0">
                <a:solidFill>
                  <a:srgbClr val="008080"/>
                </a:solidFill>
              </a:rPr>
              <a:t>Pimiento caramelizado</a:t>
            </a:r>
          </a:p>
          <a:p>
            <a:pPr marL="171450" indent="-171450">
              <a:buFontTx/>
              <a:buChar char="-"/>
            </a:pPr>
            <a:r>
              <a:rPr lang="es-ES" sz="1200" b="1" dirty="0">
                <a:solidFill>
                  <a:srgbClr val="008080"/>
                </a:solidFill>
              </a:rPr>
              <a:t>Cebolla </a:t>
            </a:r>
            <a:r>
              <a:rPr lang="es-ES" sz="1200" b="1" dirty="0" smtClean="0">
                <a:solidFill>
                  <a:srgbClr val="008080"/>
                </a:solidFill>
              </a:rPr>
              <a:t>caramelizada</a:t>
            </a:r>
            <a:endParaRPr lang="es-ES" sz="1200" b="1" dirty="0">
              <a:solidFill>
                <a:srgbClr val="008080"/>
              </a:solidFill>
            </a:endParaRPr>
          </a:p>
          <a:p>
            <a:pPr marL="171450" indent="-171450">
              <a:buFontTx/>
              <a:buChar char="-"/>
            </a:pPr>
            <a:endParaRPr lang="es-ES" sz="1200" b="1" dirty="0" smtClean="0">
              <a:solidFill>
                <a:srgbClr val="00808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610360" y="981075"/>
            <a:ext cx="2030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200" b="1" dirty="0" smtClean="0"/>
              <a:t>Valor: 4 €/ unidad (370 gr.) </a:t>
            </a:r>
            <a:endParaRPr lang="es-ES" sz="1200" b="1" dirty="0">
              <a:solidFill>
                <a:srgbClr val="00808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463784" y="1673282"/>
            <a:ext cx="51125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JARDINERÍA, HORTICULTURA Y GRANJA</a:t>
            </a:r>
            <a:endParaRPr lang="es-ES_tradnl" sz="15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399553" y="1884585"/>
            <a:ext cx="50933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Huerto de Dulcinea “De la huerta a tu casa”</a:t>
            </a:r>
            <a:endParaRPr lang="es-ES" sz="1500" b="1" dirty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36" name="Picture 2" descr="\\tesla\comun\ORGANIZACIÓN GENERAL DE CENTRO\TALLERES\JARDINERIA\FOTOS\Semilleros\DSCN69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7" b="19720"/>
          <a:stretch/>
        </p:blipFill>
        <p:spPr bwMode="auto">
          <a:xfrm>
            <a:off x="8869174" y="2231576"/>
            <a:ext cx="1480840" cy="204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tesla\comun\.ORGANIZACIÓN GENERAL DE CENTRO\TALLERES\JARDINERIA\FOTOS\HUERTO\Recolectando\DSCN699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26064" r="7589" b="3762"/>
          <a:stretch/>
        </p:blipFill>
        <p:spPr bwMode="auto">
          <a:xfrm>
            <a:off x="7332580" y="2231575"/>
            <a:ext cx="1549864" cy="204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\\tesla\comun\FOTOS\GRANJA\2013\DSCN87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37" y="5837869"/>
            <a:ext cx="2254691" cy="1452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Plaboral\Desktop\Catalogo\DSC_206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1" r="7391" b="12011"/>
          <a:stretch/>
        </p:blipFill>
        <p:spPr bwMode="auto">
          <a:xfrm>
            <a:off x="8076968" y="5546954"/>
            <a:ext cx="2273046" cy="1731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\\tesla\comun\.ORGANIZACIÓN GENERAL DE CENTRO\TALLERES\JARDINERIA\FOTOS\HUERTO\Recolectando\DSC_00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6306" r="17571"/>
          <a:stretch/>
        </p:blipFill>
        <p:spPr bwMode="auto">
          <a:xfrm>
            <a:off x="5572079" y="2238070"/>
            <a:ext cx="1853941" cy="152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1" descr="\\tesla\comun\TALLERES\JARDINERIA\FOTOS\Jardineria\2011\DSCN40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78" y="3708374"/>
            <a:ext cx="1853941" cy="1420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Rectángulo"/>
          <p:cNvSpPr/>
          <p:nvPr/>
        </p:nvSpPr>
        <p:spPr>
          <a:xfrm>
            <a:off x="5461477" y="5131057"/>
            <a:ext cx="48316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</a:t>
            </a:r>
            <a:r>
              <a:rPr lang="es-ES_tradnl" sz="15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Productos de la Granja Aldonza Lorenzo </a:t>
            </a:r>
          </a:p>
          <a:p>
            <a:r>
              <a:rPr lang="es-ES_tradnl" sz="15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</a:t>
            </a:r>
            <a:r>
              <a:rPr lang="es-ES" sz="13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Huevos de Corral </a:t>
            </a:r>
          </a:p>
          <a:p>
            <a:r>
              <a:rPr lang="es-ES" sz="1200" b="1" dirty="0" smtClean="0"/>
              <a:t>   Docena: 3,50 €    1/2 Docena; 2 €</a:t>
            </a:r>
          </a:p>
          <a:p>
            <a:endParaRPr lang="es-ES" sz="1200" b="1" dirty="0" smtClean="0">
              <a:solidFill>
                <a:srgbClr val="00808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s-ES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0" y="-29771"/>
            <a:ext cx="5396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b="1" u="sng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TALLER DE CONSERVAS</a:t>
            </a:r>
            <a:r>
              <a:rPr lang="es-ES_tradnl" sz="15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: </a:t>
            </a:r>
            <a:r>
              <a:rPr lang="es-ES_tradnl" sz="13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Todas las conservas son elaboradas artesanalmente con </a:t>
            </a:r>
            <a:r>
              <a:rPr lang="es-ES_tradnl" sz="13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los productos </a:t>
            </a:r>
            <a:r>
              <a:rPr lang="es-ES_tradnl" sz="1300" b="1" dirty="0" smtClean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del Huerto </a:t>
            </a:r>
            <a:r>
              <a:rPr lang="es-ES_tradnl" sz="1300" b="1" dirty="0">
                <a:solidFill>
                  <a:srgbClr val="00808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Dulcinea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" y="464350"/>
            <a:ext cx="35779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u="sng" dirty="0" smtClean="0">
                <a:solidFill>
                  <a:srgbClr val="008080"/>
                </a:solidFill>
              </a:rPr>
              <a:t>Mermelada Tomate Verde</a:t>
            </a:r>
            <a:r>
              <a:rPr lang="es-ES" sz="1100" b="1" u="sng" dirty="0">
                <a:solidFill>
                  <a:srgbClr val="008080"/>
                </a:solidFill>
              </a:rPr>
              <a:t>, Rojo </a:t>
            </a:r>
            <a:r>
              <a:rPr lang="es-ES" sz="1100" b="1" u="sng" dirty="0" smtClean="0">
                <a:solidFill>
                  <a:srgbClr val="008080"/>
                </a:solidFill>
              </a:rPr>
              <a:t>y Calabaza</a:t>
            </a:r>
            <a:r>
              <a:rPr lang="es-ES" sz="1100" b="1" dirty="0" smtClean="0">
                <a:solidFill>
                  <a:srgbClr val="008080"/>
                </a:solidFill>
              </a:rPr>
              <a:t>  </a:t>
            </a:r>
          </a:p>
          <a:p>
            <a:pPr algn="ctr"/>
            <a:r>
              <a:rPr lang="es-ES" sz="1100" b="1" dirty="0" smtClean="0"/>
              <a:t>Tamaño Mediano (370 gr) . Valorados en: 3 </a:t>
            </a:r>
            <a:r>
              <a:rPr lang="es-ES" sz="1100" b="1" dirty="0" smtClean="0"/>
              <a:t>€ </a:t>
            </a:r>
            <a:r>
              <a:rPr lang="es-ES" sz="1100" b="1" dirty="0" smtClean="0"/>
              <a:t>unidad</a:t>
            </a:r>
            <a:endParaRPr lang="es-ES" sz="1100" b="1" dirty="0"/>
          </a:p>
        </p:txBody>
      </p:sp>
      <p:pic>
        <p:nvPicPr>
          <p:cNvPr id="46" name="Picture 4" descr="C:\Users\Plaboral\Desktop\Catalogo\IMG-20131119-WA000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14" b="10513"/>
          <a:stretch/>
        </p:blipFill>
        <p:spPr bwMode="auto">
          <a:xfrm>
            <a:off x="162346" y="895237"/>
            <a:ext cx="3369417" cy="130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K:\DCIM\.thumbnails\1386594088203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777" t="14116" r="8631"/>
          <a:stretch/>
        </p:blipFill>
        <p:spPr bwMode="auto">
          <a:xfrm>
            <a:off x="3561971" y="895237"/>
            <a:ext cx="1768058" cy="130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51 Rectángulo"/>
          <p:cNvSpPr/>
          <p:nvPr/>
        </p:nvSpPr>
        <p:spPr>
          <a:xfrm>
            <a:off x="162346" y="2207750"/>
            <a:ext cx="2477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u="sng" dirty="0" smtClean="0">
                <a:solidFill>
                  <a:srgbClr val="008080"/>
                </a:solidFill>
              </a:rPr>
              <a:t>Pisto casero: </a:t>
            </a:r>
          </a:p>
          <a:p>
            <a:pPr algn="ctr"/>
            <a:r>
              <a:rPr lang="es-ES" sz="1100" b="1" dirty="0" smtClean="0"/>
              <a:t>Mediano </a:t>
            </a:r>
            <a:r>
              <a:rPr lang="es-ES" sz="1100" b="1" dirty="0"/>
              <a:t>(575gr): 3´50 </a:t>
            </a:r>
            <a:r>
              <a:rPr lang="es-ES" sz="1100" b="1" dirty="0" smtClean="0"/>
              <a:t>€</a:t>
            </a:r>
            <a:endParaRPr lang="es-ES" sz="1100" b="1" dirty="0"/>
          </a:p>
        </p:txBody>
      </p:sp>
      <p:pic>
        <p:nvPicPr>
          <p:cNvPr id="54" name="Picture 6" descr="C:\Documents and Settings\Administrador\Escritorio\catalogo\1384887736762.jpg"/>
          <p:cNvPicPr>
            <a:picLocks noChangeAspect="1" noChangeArrowheads="1"/>
          </p:cNvPicPr>
          <p:nvPr/>
        </p:nvPicPr>
        <p:blipFill rotWithShape="1">
          <a:blip r:embed="rId19" cstate="print"/>
          <a:srcRect l="5023" t="20455" r="6339" b="16774"/>
          <a:stretch/>
        </p:blipFill>
        <p:spPr bwMode="auto">
          <a:xfrm>
            <a:off x="760392" y="4371653"/>
            <a:ext cx="1281736" cy="112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2" descr="C:\Documents and Settings\Administrador\Escritorio\catalogo\tomate frito !.JPG"/>
          <p:cNvPicPr>
            <a:picLocks noChangeAspect="1" noChangeArrowheads="1"/>
          </p:cNvPicPr>
          <p:nvPr/>
        </p:nvPicPr>
        <p:blipFill rotWithShape="1">
          <a:blip r:embed="rId20" cstate="print"/>
          <a:srcRect t="2697" b="6353"/>
          <a:stretch/>
        </p:blipFill>
        <p:spPr bwMode="auto">
          <a:xfrm>
            <a:off x="388940" y="5940425"/>
            <a:ext cx="1284253" cy="1331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3" descr="C:\Documents and Settings\Administrador\Escritorio\catalogo\ajetes.JPG"/>
          <p:cNvPicPr>
            <a:picLocks noChangeAspect="1" noChangeArrowheads="1"/>
          </p:cNvPicPr>
          <p:nvPr/>
        </p:nvPicPr>
        <p:blipFill rotWithShape="1">
          <a:blip r:embed="rId21" cstate="print"/>
          <a:srcRect t="15681" b="12777"/>
          <a:stretch/>
        </p:blipFill>
        <p:spPr bwMode="auto">
          <a:xfrm>
            <a:off x="1976023" y="5878016"/>
            <a:ext cx="1359070" cy="137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" descr="C:\Documents and Settings\Administrador\Escritorio\catalogo\Nueva imagen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084" t="35574" r="-2398" b="2270"/>
          <a:stretch/>
        </p:blipFill>
        <p:spPr bwMode="auto">
          <a:xfrm>
            <a:off x="3431218" y="5128890"/>
            <a:ext cx="1899819" cy="149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58 Rectángulo"/>
          <p:cNvSpPr/>
          <p:nvPr/>
        </p:nvSpPr>
        <p:spPr>
          <a:xfrm>
            <a:off x="2238185" y="2230285"/>
            <a:ext cx="31274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u="sng" dirty="0" smtClean="0">
                <a:solidFill>
                  <a:srgbClr val="008080"/>
                </a:solidFill>
              </a:rPr>
              <a:t>Caja-regalo de productos variados </a:t>
            </a:r>
          </a:p>
          <a:p>
            <a:pPr algn="ctr"/>
            <a:r>
              <a:rPr lang="es-ES" sz="1100" b="1" dirty="0" smtClean="0"/>
              <a:t>              Caja valorada </a:t>
            </a:r>
            <a:r>
              <a:rPr lang="es-ES" sz="1100" b="1" dirty="0"/>
              <a:t>en: 15 €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3401066" y="6652258"/>
            <a:ext cx="2018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u="sng" dirty="0">
                <a:solidFill>
                  <a:srgbClr val="008080"/>
                </a:solidFill>
              </a:rPr>
              <a:t>Conjunto de dos </a:t>
            </a:r>
            <a:r>
              <a:rPr lang="es-ES" sz="1100" b="1" u="sng" dirty="0" smtClean="0">
                <a:solidFill>
                  <a:srgbClr val="008080"/>
                </a:solidFill>
              </a:rPr>
              <a:t>tarros medianos </a:t>
            </a:r>
            <a:r>
              <a:rPr lang="es-ES" sz="1100" b="1" u="sng" dirty="0">
                <a:solidFill>
                  <a:srgbClr val="008080"/>
                </a:solidFill>
              </a:rPr>
              <a:t>(tomate + </a:t>
            </a:r>
            <a:r>
              <a:rPr lang="es-ES" sz="1100" b="1" u="sng" dirty="0" smtClean="0">
                <a:solidFill>
                  <a:srgbClr val="008080"/>
                </a:solidFill>
              </a:rPr>
              <a:t>ajetes)</a:t>
            </a:r>
            <a:endParaRPr lang="es-ES" sz="1100" b="1" u="sng" dirty="0">
              <a:solidFill>
                <a:srgbClr val="008080"/>
              </a:solidFill>
            </a:endParaRPr>
          </a:p>
          <a:p>
            <a:pPr algn="ctr"/>
            <a:r>
              <a:rPr lang="es-ES" sz="1100" b="1" dirty="0" smtClean="0"/>
              <a:t>Valorados </a:t>
            </a:r>
            <a:r>
              <a:rPr lang="es-ES" sz="1100" b="1" dirty="0"/>
              <a:t>en: 5,50 €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1818532" y="5447129"/>
            <a:ext cx="1713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u="sng" dirty="0" smtClean="0">
                <a:solidFill>
                  <a:srgbClr val="008080"/>
                </a:solidFill>
              </a:rPr>
              <a:t>Ajetes </a:t>
            </a:r>
            <a:r>
              <a:rPr lang="es-ES" sz="1100" b="1" u="sng" dirty="0">
                <a:solidFill>
                  <a:srgbClr val="008080"/>
                </a:solidFill>
              </a:rPr>
              <a:t>Verdes</a:t>
            </a:r>
          </a:p>
          <a:p>
            <a:pPr algn="ctr"/>
            <a:r>
              <a:rPr lang="es-ES" sz="1100" b="1" dirty="0" smtClean="0"/>
              <a:t>Mediano  (570gr</a:t>
            </a:r>
            <a:r>
              <a:rPr lang="es-ES" sz="1100" b="1" smtClean="0"/>
              <a:t>) </a:t>
            </a:r>
            <a:r>
              <a:rPr lang="es-ES" sz="1100" b="1" smtClean="0"/>
              <a:t>2 </a:t>
            </a:r>
            <a:r>
              <a:rPr lang="es-ES" sz="1100" b="1" dirty="0"/>
              <a:t>€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357978" y="5452958"/>
            <a:ext cx="22975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u="sng" dirty="0">
                <a:solidFill>
                  <a:srgbClr val="008080"/>
                </a:solidFill>
              </a:rPr>
              <a:t>Tomate frito casero</a:t>
            </a:r>
          </a:p>
          <a:p>
            <a:r>
              <a:rPr lang="es-ES" sz="1100" b="1" dirty="0" smtClean="0"/>
              <a:t>Grande </a:t>
            </a:r>
            <a:r>
              <a:rPr lang="es-ES" sz="1100" b="1" dirty="0"/>
              <a:t>(1´100kg): 4 €</a:t>
            </a:r>
          </a:p>
          <a:p>
            <a:r>
              <a:rPr lang="es-ES" sz="1100" b="1" dirty="0"/>
              <a:t>M</a:t>
            </a:r>
            <a:r>
              <a:rPr lang="es-ES" sz="1100" b="1" dirty="0" smtClean="0"/>
              <a:t>ediano (575gr</a:t>
            </a:r>
            <a:r>
              <a:rPr lang="es-ES" sz="1100" b="1" dirty="0"/>
              <a:t>): 3 €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427616" y="3940766"/>
            <a:ext cx="2305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u="sng" dirty="0">
                <a:solidFill>
                  <a:srgbClr val="008080"/>
                </a:solidFill>
              </a:rPr>
              <a:t>Degustación de tres </a:t>
            </a:r>
            <a:r>
              <a:rPr lang="es-ES" sz="1100" b="1" u="sng" dirty="0" smtClean="0">
                <a:solidFill>
                  <a:srgbClr val="008080"/>
                </a:solidFill>
              </a:rPr>
              <a:t>mermeladas </a:t>
            </a:r>
            <a:endParaRPr lang="es-ES" sz="1100" b="1" u="sng" dirty="0">
              <a:solidFill>
                <a:srgbClr val="008080"/>
              </a:solidFill>
            </a:endParaRPr>
          </a:p>
          <a:p>
            <a:r>
              <a:rPr lang="es-ES" sz="1100" b="1" dirty="0"/>
              <a:t>Tamaño pequeño (</a:t>
            </a:r>
            <a:r>
              <a:rPr lang="es-ES" sz="1100" b="1" dirty="0" smtClean="0"/>
              <a:t>110gr.): 3 €</a:t>
            </a:r>
            <a:endParaRPr lang="es-ES" sz="1100" b="1" dirty="0"/>
          </a:p>
        </p:txBody>
      </p:sp>
      <p:sp>
        <p:nvSpPr>
          <p:cNvPr id="49" name="48 Rectángulo"/>
          <p:cNvSpPr/>
          <p:nvPr/>
        </p:nvSpPr>
        <p:spPr>
          <a:xfrm>
            <a:off x="7310274" y="4247471"/>
            <a:ext cx="314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Te ofrecemos una variedad de productos </a:t>
            </a:r>
          </a:p>
          <a:p>
            <a:pPr algn="ctr"/>
            <a:r>
              <a:rPr lang="es-ES" sz="1200" dirty="0" smtClean="0"/>
              <a:t>de la huerta de</a:t>
            </a:r>
            <a:r>
              <a:rPr lang="es-ES_tradnl" sz="1200" dirty="0" smtClean="0"/>
              <a:t> temporada.</a:t>
            </a:r>
          </a:p>
          <a:p>
            <a:pPr algn="ctr"/>
            <a:r>
              <a:rPr lang="es-ES_tradnl" sz="1200" b="1" dirty="0" smtClean="0"/>
              <a:t>Consultar  disponibilidad </a:t>
            </a:r>
            <a:endParaRPr lang="es-ES" sz="1200" b="1" dirty="0"/>
          </a:p>
        </p:txBody>
      </p:sp>
      <p:sp>
        <p:nvSpPr>
          <p:cNvPr id="50" name="49 Rectángulo"/>
          <p:cNvSpPr/>
          <p:nvPr/>
        </p:nvSpPr>
        <p:spPr>
          <a:xfrm>
            <a:off x="7386851" y="4812162"/>
            <a:ext cx="310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Todos los </a:t>
            </a:r>
            <a:r>
              <a:rPr lang="es-ES" sz="1200" dirty="0" smtClean="0"/>
              <a:t>productos valorados a</a:t>
            </a:r>
          </a:p>
          <a:p>
            <a:pPr algn="ctr"/>
            <a:r>
              <a:rPr lang="es-ES" sz="1200" b="1" dirty="0" smtClean="0"/>
              <a:t> 1 </a:t>
            </a:r>
            <a:r>
              <a:rPr lang="es-ES" sz="1200" b="1" dirty="0"/>
              <a:t>€ el kilo y medio.</a:t>
            </a:r>
          </a:p>
        </p:txBody>
      </p:sp>
      <p:pic>
        <p:nvPicPr>
          <p:cNvPr id="42" name="Picture 3" descr="\\tesla\comun\CATÁLOGOS Y PRODUCTOS\FOTOS CATÁLOGO\JARDINERIA\caja conservas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12171"/>
          <a:stretch/>
        </p:blipFill>
        <p:spPr bwMode="auto">
          <a:xfrm>
            <a:off x="2655558" y="2661172"/>
            <a:ext cx="2690495" cy="243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531763" y="429864"/>
            <a:ext cx="1929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u="sng" dirty="0">
                <a:solidFill>
                  <a:srgbClr val="008080"/>
                </a:solidFill>
              </a:rPr>
              <a:t>Conjunto  </a:t>
            </a:r>
            <a:r>
              <a:rPr lang="es-ES" sz="1100" b="1" u="sng" dirty="0" smtClean="0">
                <a:solidFill>
                  <a:srgbClr val="008080"/>
                </a:solidFill>
              </a:rPr>
              <a:t>dos mermeladas </a:t>
            </a:r>
            <a:endParaRPr lang="es-ES" sz="1100" b="1" u="sng" dirty="0">
              <a:solidFill>
                <a:srgbClr val="008080"/>
              </a:solidFill>
            </a:endParaRPr>
          </a:p>
          <a:p>
            <a:r>
              <a:rPr lang="es-ES" sz="1100" b="1" dirty="0" smtClean="0"/>
              <a:t>(</a:t>
            </a:r>
            <a:r>
              <a:rPr lang="es-ES" sz="1100" b="1" dirty="0"/>
              <a:t>370 gr.) Valor : 6 €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30423" b="10290"/>
          <a:stretch/>
        </p:blipFill>
        <p:spPr bwMode="auto">
          <a:xfrm rot="5400000">
            <a:off x="699452" y="2564606"/>
            <a:ext cx="1403615" cy="148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8964</TotalTime>
  <Words>1185</Words>
  <Application>Microsoft Office PowerPoint</Application>
  <PresentationFormat>Personalizado</PresentationFormat>
  <Paragraphs>190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Ejecutivo</vt:lpstr>
      <vt:lpstr>Presentación de PowerPoint</vt:lpstr>
      <vt:lpstr>Presentación de PowerPoint</vt:lpstr>
      <vt:lpstr>º</vt:lpstr>
      <vt:lpstr> 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Molino  te informa …</dc:title>
  <dc:creator>Apoyo Tecnico</dc:creator>
  <cp:lastModifiedBy>Apoyo Tecnico</cp:lastModifiedBy>
  <cp:revision>735</cp:revision>
  <cp:lastPrinted>2014-02-19T09:06:41Z</cp:lastPrinted>
  <dcterms:created xsi:type="dcterms:W3CDTF">2012-11-26T12:14:47Z</dcterms:created>
  <dcterms:modified xsi:type="dcterms:W3CDTF">2015-12-11T09:41:12Z</dcterms:modified>
</cp:coreProperties>
</file>